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790" r:id="rId2"/>
    <p:sldMasterId id="2147483823" r:id="rId3"/>
  </p:sldMasterIdLst>
  <p:notesMasterIdLst>
    <p:notesMasterId r:id="rId72"/>
  </p:notesMasterIdLst>
  <p:handoutMasterIdLst>
    <p:handoutMasterId r:id="rId73"/>
  </p:handoutMasterIdLst>
  <p:sldIdLst>
    <p:sldId id="406" r:id="rId4"/>
    <p:sldId id="449" r:id="rId5"/>
    <p:sldId id="400" r:id="rId6"/>
    <p:sldId id="487" r:id="rId7"/>
    <p:sldId id="461" r:id="rId8"/>
    <p:sldId id="416" r:id="rId9"/>
    <p:sldId id="417" r:id="rId10"/>
    <p:sldId id="493" r:id="rId11"/>
    <p:sldId id="446" r:id="rId12"/>
    <p:sldId id="462" r:id="rId13"/>
    <p:sldId id="496" r:id="rId14"/>
    <p:sldId id="419" r:id="rId15"/>
    <p:sldId id="420" r:id="rId16"/>
    <p:sldId id="489" r:id="rId17"/>
    <p:sldId id="490" r:id="rId18"/>
    <p:sldId id="421" r:id="rId19"/>
    <p:sldId id="491" r:id="rId20"/>
    <p:sldId id="422" r:id="rId21"/>
    <p:sldId id="425" r:id="rId22"/>
    <p:sldId id="426" r:id="rId23"/>
    <p:sldId id="427" r:id="rId24"/>
    <p:sldId id="428" r:id="rId25"/>
    <p:sldId id="447" r:id="rId26"/>
    <p:sldId id="429" r:id="rId27"/>
    <p:sldId id="430" r:id="rId28"/>
    <p:sldId id="431" r:id="rId29"/>
    <p:sldId id="432" r:id="rId30"/>
    <p:sldId id="484" r:id="rId31"/>
    <p:sldId id="485" r:id="rId32"/>
    <p:sldId id="445" r:id="rId33"/>
    <p:sldId id="492" r:id="rId34"/>
    <p:sldId id="438" r:id="rId35"/>
    <p:sldId id="439" r:id="rId36"/>
    <p:sldId id="481" r:id="rId37"/>
    <p:sldId id="482" r:id="rId38"/>
    <p:sldId id="483" r:id="rId39"/>
    <p:sldId id="456" r:id="rId40"/>
    <p:sldId id="457" r:id="rId41"/>
    <p:sldId id="454" r:id="rId42"/>
    <p:sldId id="455" r:id="rId43"/>
    <p:sldId id="477" r:id="rId44"/>
    <p:sldId id="463" r:id="rId45"/>
    <p:sldId id="464" r:id="rId46"/>
    <p:sldId id="469" r:id="rId47"/>
    <p:sldId id="470" r:id="rId48"/>
    <p:sldId id="471" r:id="rId49"/>
    <p:sldId id="495" r:id="rId50"/>
    <p:sldId id="498" r:id="rId51"/>
    <p:sldId id="494" r:id="rId52"/>
    <p:sldId id="497" r:id="rId53"/>
    <p:sldId id="458" r:id="rId54"/>
    <p:sldId id="475" r:id="rId55"/>
    <p:sldId id="476" r:id="rId56"/>
    <p:sldId id="448" r:id="rId57"/>
    <p:sldId id="466" r:id="rId58"/>
    <p:sldId id="472" r:id="rId59"/>
    <p:sldId id="467" r:id="rId60"/>
    <p:sldId id="473" r:id="rId61"/>
    <p:sldId id="474" r:id="rId62"/>
    <p:sldId id="468" r:id="rId63"/>
    <p:sldId id="453" r:id="rId64"/>
    <p:sldId id="478" r:id="rId65"/>
    <p:sldId id="486" r:id="rId66"/>
    <p:sldId id="479" r:id="rId67"/>
    <p:sldId id="452" r:id="rId68"/>
    <p:sldId id="465" r:id="rId69"/>
    <p:sldId id="480" r:id="rId70"/>
    <p:sldId id="460" r:id="rId71"/>
  </p:sldIdLst>
  <p:sldSz cx="9144000" cy="6858000" type="screen4x3"/>
  <p:notesSz cx="6807200" cy="9939338"/>
  <p:defaultTextStyle>
    <a:defPPr>
      <a:defRPr lang="ja-JP"/>
    </a:defPPr>
    <a:lvl1pPr algn="l" rtl="0" fontAlgn="base">
      <a:spcBef>
        <a:spcPct val="0"/>
      </a:spcBef>
      <a:spcAft>
        <a:spcPct val="0"/>
      </a:spcAft>
      <a:defRPr kumimoji="1" sz="2000" kern="1200">
        <a:solidFill>
          <a:srgbClr val="008000"/>
        </a:solidFill>
        <a:latin typeface="Garamond" pitchFamily="18" charset="0"/>
        <a:ea typeface="ＭＳ Ｐゴシック" charset="-128"/>
        <a:cs typeface="+mn-cs"/>
      </a:defRPr>
    </a:lvl1pPr>
    <a:lvl2pPr marL="457200" algn="l" rtl="0" fontAlgn="base">
      <a:spcBef>
        <a:spcPct val="0"/>
      </a:spcBef>
      <a:spcAft>
        <a:spcPct val="0"/>
      </a:spcAft>
      <a:defRPr kumimoji="1" sz="2000" kern="1200">
        <a:solidFill>
          <a:srgbClr val="008000"/>
        </a:solidFill>
        <a:latin typeface="Garamond" pitchFamily="18" charset="0"/>
        <a:ea typeface="ＭＳ Ｐゴシック" charset="-128"/>
        <a:cs typeface="+mn-cs"/>
      </a:defRPr>
    </a:lvl2pPr>
    <a:lvl3pPr marL="914400" algn="l" rtl="0" fontAlgn="base">
      <a:spcBef>
        <a:spcPct val="0"/>
      </a:spcBef>
      <a:spcAft>
        <a:spcPct val="0"/>
      </a:spcAft>
      <a:defRPr kumimoji="1" sz="2000" kern="1200">
        <a:solidFill>
          <a:srgbClr val="008000"/>
        </a:solidFill>
        <a:latin typeface="Garamond" pitchFamily="18" charset="0"/>
        <a:ea typeface="ＭＳ Ｐゴシック" charset="-128"/>
        <a:cs typeface="+mn-cs"/>
      </a:defRPr>
    </a:lvl3pPr>
    <a:lvl4pPr marL="1371600" algn="l" rtl="0" fontAlgn="base">
      <a:spcBef>
        <a:spcPct val="0"/>
      </a:spcBef>
      <a:spcAft>
        <a:spcPct val="0"/>
      </a:spcAft>
      <a:defRPr kumimoji="1" sz="2000" kern="1200">
        <a:solidFill>
          <a:srgbClr val="008000"/>
        </a:solidFill>
        <a:latin typeface="Garamond" pitchFamily="18" charset="0"/>
        <a:ea typeface="ＭＳ Ｐゴシック" charset="-128"/>
        <a:cs typeface="+mn-cs"/>
      </a:defRPr>
    </a:lvl4pPr>
    <a:lvl5pPr marL="1828800" algn="l" rtl="0" fontAlgn="base">
      <a:spcBef>
        <a:spcPct val="0"/>
      </a:spcBef>
      <a:spcAft>
        <a:spcPct val="0"/>
      </a:spcAft>
      <a:defRPr kumimoji="1" sz="2000" kern="1200">
        <a:solidFill>
          <a:srgbClr val="008000"/>
        </a:solidFill>
        <a:latin typeface="Garamond" pitchFamily="18" charset="0"/>
        <a:ea typeface="ＭＳ Ｐゴシック" charset="-128"/>
        <a:cs typeface="+mn-cs"/>
      </a:defRPr>
    </a:lvl5pPr>
    <a:lvl6pPr marL="2286000" algn="l" defTabSz="914400" rtl="0" eaLnBrk="1" latinLnBrk="0" hangingPunct="1">
      <a:defRPr kumimoji="1" sz="2000" kern="1200">
        <a:solidFill>
          <a:srgbClr val="008000"/>
        </a:solidFill>
        <a:latin typeface="Garamond" pitchFamily="18" charset="0"/>
        <a:ea typeface="ＭＳ Ｐゴシック" charset="-128"/>
        <a:cs typeface="+mn-cs"/>
      </a:defRPr>
    </a:lvl6pPr>
    <a:lvl7pPr marL="2743200" algn="l" defTabSz="914400" rtl="0" eaLnBrk="1" latinLnBrk="0" hangingPunct="1">
      <a:defRPr kumimoji="1" sz="2000" kern="1200">
        <a:solidFill>
          <a:srgbClr val="008000"/>
        </a:solidFill>
        <a:latin typeface="Garamond" pitchFamily="18" charset="0"/>
        <a:ea typeface="ＭＳ Ｐゴシック" charset="-128"/>
        <a:cs typeface="+mn-cs"/>
      </a:defRPr>
    </a:lvl7pPr>
    <a:lvl8pPr marL="3200400" algn="l" defTabSz="914400" rtl="0" eaLnBrk="1" latinLnBrk="0" hangingPunct="1">
      <a:defRPr kumimoji="1" sz="2000" kern="1200">
        <a:solidFill>
          <a:srgbClr val="008000"/>
        </a:solidFill>
        <a:latin typeface="Garamond" pitchFamily="18" charset="0"/>
        <a:ea typeface="ＭＳ Ｐゴシック" charset="-128"/>
        <a:cs typeface="+mn-cs"/>
      </a:defRPr>
    </a:lvl8pPr>
    <a:lvl9pPr marL="3657600" algn="l" defTabSz="914400" rtl="0" eaLnBrk="1" latinLnBrk="0" hangingPunct="1">
      <a:defRPr kumimoji="1" sz="2000" kern="1200">
        <a:solidFill>
          <a:srgbClr val="008000"/>
        </a:solidFill>
        <a:latin typeface="Garamond" pitchFamily="18"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05" userDrawn="1">
          <p15:clr>
            <a:srgbClr val="A4A3A4"/>
          </p15:clr>
        </p15:guide>
        <p15:guide id="3" orient="horz" pos="3130" userDrawn="1">
          <p15:clr>
            <a:srgbClr val="A4A3A4"/>
          </p15:clr>
        </p15:guide>
        <p15:guide id="4"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263"/>
    <a:srgbClr val="FF6600"/>
    <a:srgbClr val="3399FF"/>
    <a:srgbClr val="E9FCE8"/>
    <a:srgbClr val="008000"/>
    <a:srgbClr val="FF3300"/>
    <a:srgbClr val="FFFF00"/>
    <a:srgbClr val="5F5F5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94664" autoAdjust="0"/>
  </p:normalViewPr>
  <p:slideViewPr>
    <p:cSldViewPr>
      <p:cViewPr varScale="1">
        <p:scale>
          <a:sx n="65" d="100"/>
          <a:sy n="65" d="100"/>
        </p:scale>
        <p:origin x="1386" y="54"/>
      </p:cViewPr>
      <p:guideLst>
        <p:guide orient="horz" pos="2160"/>
        <p:guide pos="2880"/>
      </p:guideLst>
    </p:cSldViewPr>
  </p:slideViewPr>
  <p:outlineViewPr>
    <p:cViewPr>
      <p:scale>
        <a:sx n="33" d="100"/>
        <a:sy n="33" d="100"/>
      </p:scale>
      <p:origin x="0" y="-2208"/>
    </p:cViewPr>
  </p:outlineViewPr>
  <p:notesTextViewPr>
    <p:cViewPr>
      <p:scale>
        <a:sx n="100" d="100"/>
        <a:sy n="100" d="100"/>
      </p:scale>
      <p:origin x="0" y="0"/>
    </p:cViewPr>
  </p:notesTextViewPr>
  <p:notesViewPr>
    <p:cSldViewPr>
      <p:cViewPr varScale="1">
        <p:scale>
          <a:sx n="76" d="100"/>
          <a:sy n="76" d="100"/>
        </p:scale>
        <p:origin x="-2226" y="-90"/>
      </p:cViewPr>
      <p:guideLst>
        <p:guide orient="horz" pos="3105"/>
        <p:guide pos="2105"/>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4"/>
            <a:ext cx="2950375" cy="497367"/>
          </a:xfrm>
          <a:prstGeom prst="rect">
            <a:avLst/>
          </a:prstGeom>
          <a:noFill/>
          <a:ln>
            <a:noFill/>
          </a:ln>
          <a:effectLst/>
        </p:spPr>
        <p:txBody>
          <a:bodyPr vert="horz" wrap="square" lIns="92200" tIns="46101" rIns="92200" bIns="46101" numCol="1" anchor="t" anchorCtr="0" compatLnSpc="1">
            <a:prstTxWarp prst="textNoShape">
              <a:avLst/>
            </a:prstTxWarp>
          </a:bodyPr>
          <a:lstStyle>
            <a:lvl1pPr>
              <a:spcBef>
                <a:spcPct val="0"/>
              </a:spcBef>
              <a:buClrTx/>
              <a:buSzTx/>
              <a:defRPr sz="1200">
                <a:solidFill>
                  <a:schemeClr val="tx1"/>
                </a:solidFill>
                <a:latin typeface="Arial" charset="0"/>
                <a:ea typeface="ＭＳ Ｐゴシック" pitchFamily="50" charset="-128"/>
              </a:defRPr>
            </a:lvl1pPr>
          </a:lstStyle>
          <a:p>
            <a:pPr>
              <a:defRPr/>
            </a:pPr>
            <a:endParaRPr lang="en-US" altLang="ja-JP" dirty="0"/>
          </a:p>
        </p:txBody>
      </p:sp>
      <p:sp>
        <p:nvSpPr>
          <p:cNvPr id="4099" name="Rectangle 3"/>
          <p:cNvSpPr>
            <a:spLocks noGrp="1" noChangeArrowheads="1"/>
          </p:cNvSpPr>
          <p:nvPr>
            <p:ph type="dt" sz="quarter" idx="1"/>
          </p:nvPr>
        </p:nvSpPr>
        <p:spPr bwMode="auto">
          <a:xfrm>
            <a:off x="3855221" y="4"/>
            <a:ext cx="2950374" cy="497367"/>
          </a:xfrm>
          <a:prstGeom prst="rect">
            <a:avLst/>
          </a:prstGeom>
          <a:noFill/>
          <a:ln>
            <a:noFill/>
          </a:ln>
          <a:effectLst/>
        </p:spPr>
        <p:txBody>
          <a:bodyPr vert="horz" wrap="square" lIns="92200" tIns="46101" rIns="92200" bIns="46101" numCol="1" anchor="t" anchorCtr="0" compatLnSpc="1">
            <a:prstTxWarp prst="textNoShape">
              <a:avLst/>
            </a:prstTxWarp>
          </a:bodyPr>
          <a:lstStyle>
            <a:lvl1pPr algn="r">
              <a:spcBef>
                <a:spcPct val="0"/>
              </a:spcBef>
              <a:buClrTx/>
              <a:buSzTx/>
              <a:defRPr sz="1200">
                <a:solidFill>
                  <a:schemeClr val="tx1"/>
                </a:solidFill>
                <a:latin typeface="Arial" charset="0"/>
                <a:ea typeface="ＭＳ Ｐゴシック" pitchFamily="50" charset="-128"/>
              </a:defRPr>
            </a:lvl1pPr>
          </a:lstStyle>
          <a:p>
            <a:pPr>
              <a:defRPr/>
            </a:pPr>
            <a:endParaRPr lang="en-US" altLang="ja-JP" dirty="0"/>
          </a:p>
        </p:txBody>
      </p:sp>
      <p:sp>
        <p:nvSpPr>
          <p:cNvPr id="4100" name="Rectangle 4"/>
          <p:cNvSpPr>
            <a:spLocks noGrp="1" noChangeArrowheads="1"/>
          </p:cNvSpPr>
          <p:nvPr>
            <p:ph type="ftr" sz="quarter" idx="2"/>
          </p:nvPr>
        </p:nvSpPr>
        <p:spPr bwMode="auto">
          <a:xfrm>
            <a:off x="4" y="9440372"/>
            <a:ext cx="2950375" cy="497366"/>
          </a:xfrm>
          <a:prstGeom prst="rect">
            <a:avLst/>
          </a:prstGeom>
          <a:noFill/>
          <a:ln>
            <a:noFill/>
          </a:ln>
          <a:effectLst/>
        </p:spPr>
        <p:txBody>
          <a:bodyPr vert="horz" wrap="square" lIns="92200" tIns="46101" rIns="92200" bIns="46101" numCol="1" anchor="b" anchorCtr="0" compatLnSpc="1">
            <a:prstTxWarp prst="textNoShape">
              <a:avLst/>
            </a:prstTxWarp>
          </a:bodyPr>
          <a:lstStyle>
            <a:lvl1pPr>
              <a:spcBef>
                <a:spcPct val="0"/>
              </a:spcBef>
              <a:buClrTx/>
              <a:buSzTx/>
              <a:defRPr sz="1200">
                <a:solidFill>
                  <a:schemeClr val="tx1"/>
                </a:solidFill>
                <a:latin typeface="Arial" charset="0"/>
                <a:ea typeface="ＭＳ Ｐゴシック" pitchFamily="50" charset="-128"/>
              </a:defRPr>
            </a:lvl1pPr>
          </a:lstStyle>
          <a:p>
            <a:pPr>
              <a:defRPr/>
            </a:pPr>
            <a:endParaRPr lang="en-US" altLang="ja-JP" dirty="0"/>
          </a:p>
        </p:txBody>
      </p:sp>
      <p:sp>
        <p:nvSpPr>
          <p:cNvPr id="4101" name="Rectangle 5"/>
          <p:cNvSpPr>
            <a:spLocks noGrp="1" noChangeArrowheads="1"/>
          </p:cNvSpPr>
          <p:nvPr>
            <p:ph type="sldNum" sz="quarter" idx="3"/>
          </p:nvPr>
        </p:nvSpPr>
        <p:spPr bwMode="auto">
          <a:xfrm>
            <a:off x="856719" y="9176499"/>
            <a:ext cx="2950375" cy="497367"/>
          </a:xfrm>
          <a:prstGeom prst="rect">
            <a:avLst/>
          </a:prstGeom>
          <a:noFill/>
          <a:ln>
            <a:noFill/>
          </a:ln>
          <a:effectLst/>
        </p:spPr>
        <p:txBody>
          <a:bodyPr vert="horz" wrap="square" lIns="92200" tIns="46101" rIns="92200" bIns="46101" numCol="1" anchor="b" anchorCtr="0" compatLnSpc="1">
            <a:prstTxWarp prst="textNoShape">
              <a:avLst/>
            </a:prstTxWarp>
          </a:bodyPr>
          <a:lstStyle>
            <a:lvl1pPr algn="r">
              <a:spcBef>
                <a:spcPct val="0"/>
              </a:spcBef>
              <a:buClrTx/>
              <a:buSzTx/>
              <a:defRPr sz="1800">
                <a:solidFill>
                  <a:schemeClr val="tx1"/>
                </a:solidFill>
                <a:latin typeface="Arial" charset="0"/>
                <a:ea typeface="ＭＳ Ｐゴシック" pitchFamily="50" charset="-128"/>
              </a:defRPr>
            </a:lvl1pPr>
          </a:lstStyle>
          <a:p>
            <a:pPr>
              <a:defRPr/>
            </a:pPr>
            <a:fld id="{E522BAEA-027A-4F42-B086-02A2149DB4B7}" type="slidenum">
              <a:rPr lang="en-US" altLang="ja-JP"/>
              <a:pPr>
                <a:defRPr/>
              </a:pPr>
              <a:t>‹#›</a:t>
            </a:fld>
            <a:endParaRPr lang="en-US" altLang="ja-JP" dirty="0"/>
          </a:p>
        </p:txBody>
      </p:sp>
    </p:spTree>
    <p:extLst>
      <p:ext uri="{BB962C8B-B14F-4D97-AF65-F5344CB8AC3E}">
        <p14:creationId xmlns:p14="http://schemas.microsoft.com/office/powerpoint/2010/main" val="458074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4"/>
            <a:ext cx="2950375" cy="497367"/>
          </a:xfrm>
          <a:prstGeom prst="rect">
            <a:avLst/>
          </a:prstGeom>
          <a:noFill/>
          <a:ln>
            <a:noFill/>
          </a:ln>
          <a:effectLst/>
        </p:spPr>
        <p:txBody>
          <a:bodyPr vert="horz" wrap="square" lIns="92200" tIns="46101" rIns="92200" bIns="46101" numCol="1" anchor="t" anchorCtr="0" compatLnSpc="1">
            <a:prstTxWarp prst="textNoShape">
              <a:avLst/>
            </a:prstTxWarp>
          </a:bodyPr>
          <a:lstStyle>
            <a:lvl1pPr>
              <a:spcBef>
                <a:spcPct val="0"/>
              </a:spcBef>
              <a:buClrTx/>
              <a:buSzTx/>
              <a:defRPr sz="1200">
                <a:solidFill>
                  <a:schemeClr val="tx1"/>
                </a:solidFill>
                <a:latin typeface="Arial" charset="0"/>
                <a:ea typeface="ＭＳ Ｐゴシック" pitchFamily="50" charset="-128"/>
              </a:defRPr>
            </a:lvl1pPr>
          </a:lstStyle>
          <a:p>
            <a:pPr>
              <a:defRPr/>
            </a:pPr>
            <a:endParaRPr lang="en-US" altLang="ja-JP" dirty="0"/>
          </a:p>
        </p:txBody>
      </p:sp>
      <p:sp>
        <p:nvSpPr>
          <p:cNvPr id="3075" name="Rectangle 3"/>
          <p:cNvSpPr>
            <a:spLocks noGrp="1" noChangeArrowheads="1"/>
          </p:cNvSpPr>
          <p:nvPr>
            <p:ph type="dt" idx="1"/>
          </p:nvPr>
        </p:nvSpPr>
        <p:spPr bwMode="auto">
          <a:xfrm>
            <a:off x="3855221" y="4"/>
            <a:ext cx="2950374" cy="497367"/>
          </a:xfrm>
          <a:prstGeom prst="rect">
            <a:avLst/>
          </a:prstGeom>
          <a:noFill/>
          <a:ln>
            <a:noFill/>
          </a:ln>
          <a:effectLst/>
        </p:spPr>
        <p:txBody>
          <a:bodyPr vert="horz" wrap="square" lIns="92200" tIns="46101" rIns="92200" bIns="46101" numCol="1" anchor="t" anchorCtr="0" compatLnSpc="1">
            <a:prstTxWarp prst="textNoShape">
              <a:avLst/>
            </a:prstTxWarp>
          </a:bodyPr>
          <a:lstStyle>
            <a:lvl1pPr algn="r">
              <a:spcBef>
                <a:spcPct val="0"/>
              </a:spcBef>
              <a:buClrTx/>
              <a:buSzTx/>
              <a:defRPr sz="1200">
                <a:solidFill>
                  <a:schemeClr val="tx1"/>
                </a:solidFill>
                <a:latin typeface="Arial" charset="0"/>
                <a:ea typeface="ＭＳ Ｐゴシック" pitchFamily="50" charset="-128"/>
              </a:defRPr>
            </a:lvl1pPr>
          </a:lstStyle>
          <a:p>
            <a:pPr>
              <a:defRPr/>
            </a:pPr>
            <a:endParaRPr lang="en-US" altLang="ja-JP" dirty="0"/>
          </a:p>
        </p:txBody>
      </p:sp>
      <p:sp>
        <p:nvSpPr>
          <p:cNvPr id="29700"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0242" y="4720985"/>
            <a:ext cx="5446723" cy="4473102"/>
          </a:xfrm>
          <a:prstGeom prst="rect">
            <a:avLst/>
          </a:prstGeom>
          <a:noFill/>
          <a:ln>
            <a:noFill/>
          </a:ln>
          <a:effectLst/>
        </p:spPr>
        <p:txBody>
          <a:bodyPr vert="horz" wrap="square" lIns="92200" tIns="46101" rIns="92200" bIns="4610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8" name="Rectangle 6"/>
          <p:cNvSpPr>
            <a:spLocks noGrp="1" noChangeArrowheads="1"/>
          </p:cNvSpPr>
          <p:nvPr>
            <p:ph type="ftr" sz="quarter" idx="4"/>
          </p:nvPr>
        </p:nvSpPr>
        <p:spPr bwMode="auto">
          <a:xfrm>
            <a:off x="4" y="9440372"/>
            <a:ext cx="2950375" cy="497366"/>
          </a:xfrm>
          <a:prstGeom prst="rect">
            <a:avLst/>
          </a:prstGeom>
          <a:noFill/>
          <a:ln>
            <a:noFill/>
          </a:ln>
          <a:effectLst/>
        </p:spPr>
        <p:txBody>
          <a:bodyPr vert="horz" wrap="square" lIns="92200" tIns="46101" rIns="92200" bIns="46101" numCol="1" anchor="b" anchorCtr="0" compatLnSpc="1">
            <a:prstTxWarp prst="textNoShape">
              <a:avLst/>
            </a:prstTxWarp>
          </a:bodyPr>
          <a:lstStyle>
            <a:lvl1pPr>
              <a:spcBef>
                <a:spcPct val="0"/>
              </a:spcBef>
              <a:buClrTx/>
              <a:buSzTx/>
              <a:defRPr sz="1200">
                <a:solidFill>
                  <a:schemeClr val="tx1"/>
                </a:solidFill>
                <a:latin typeface="Arial" charset="0"/>
                <a:ea typeface="ＭＳ Ｐゴシック" pitchFamily="50" charset="-128"/>
              </a:defRPr>
            </a:lvl1pPr>
          </a:lstStyle>
          <a:p>
            <a:pPr>
              <a:defRPr/>
            </a:pPr>
            <a:endParaRPr lang="en-US" altLang="ja-JP" dirty="0"/>
          </a:p>
        </p:txBody>
      </p:sp>
      <p:sp>
        <p:nvSpPr>
          <p:cNvPr id="3079" name="Rectangle 7"/>
          <p:cNvSpPr>
            <a:spLocks noGrp="1" noChangeArrowheads="1"/>
          </p:cNvSpPr>
          <p:nvPr>
            <p:ph type="sldNum" sz="quarter" idx="5"/>
          </p:nvPr>
        </p:nvSpPr>
        <p:spPr bwMode="auto">
          <a:xfrm>
            <a:off x="3855221" y="9440372"/>
            <a:ext cx="2950374" cy="497366"/>
          </a:xfrm>
          <a:prstGeom prst="rect">
            <a:avLst/>
          </a:prstGeom>
          <a:noFill/>
          <a:ln>
            <a:noFill/>
          </a:ln>
          <a:effectLst/>
        </p:spPr>
        <p:txBody>
          <a:bodyPr vert="horz" wrap="square" lIns="92200" tIns="46101" rIns="92200" bIns="46101" numCol="1" anchor="b" anchorCtr="0" compatLnSpc="1">
            <a:prstTxWarp prst="textNoShape">
              <a:avLst/>
            </a:prstTxWarp>
          </a:bodyPr>
          <a:lstStyle>
            <a:lvl1pPr algn="r">
              <a:spcBef>
                <a:spcPct val="0"/>
              </a:spcBef>
              <a:buClrTx/>
              <a:buSzTx/>
              <a:defRPr sz="1200">
                <a:solidFill>
                  <a:schemeClr val="tx1"/>
                </a:solidFill>
                <a:latin typeface="Arial" charset="0"/>
                <a:ea typeface="ＭＳ Ｐゴシック" pitchFamily="50" charset="-128"/>
              </a:defRPr>
            </a:lvl1pPr>
          </a:lstStyle>
          <a:p>
            <a:pPr>
              <a:defRPr/>
            </a:pPr>
            <a:fld id="{9AA8C45C-C118-4EFC-8824-2BCB3BF0DF6E}" type="slidenum">
              <a:rPr lang="en-US" altLang="ja-JP"/>
              <a:pPr>
                <a:defRPr/>
              </a:pPr>
              <a:t>‹#›</a:t>
            </a:fld>
            <a:endParaRPr lang="en-US" altLang="ja-JP" dirty="0"/>
          </a:p>
        </p:txBody>
      </p:sp>
    </p:spTree>
    <p:extLst>
      <p:ext uri="{BB962C8B-B14F-4D97-AF65-F5344CB8AC3E}">
        <p14:creationId xmlns:p14="http://schemas.microsoft.com/office/powerpoint/2010/main" val="1343217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a:p>
        </p:txBody>
      </p:sp>
      <p:sp>
        <p:nvSpPr>
          <p:cNvPr id="4" name="スライド番号プレースホルダ 3"/>
          <p:cNvSpPr>
            <a:spLocks noGrp="1"/>
          </p:cNvSpPr>
          <p:nvPr>
            <p:ph type="sldNum" sz="quarter" idx="10"/>
          </p:nvPr>
        </p:nvSpPr>
        <p:spPr/>
        <p:txBody>
          <a:bodyPr/>
          <a:lstStyle/>
          <a:p>
            <a:fld id="{CA077768-21C8-4125-A345-258E48D2EED0}" type="slidenum">
              <a:rPr lang="en-US" smtClean="0">
                <a:solidFill>
                  <a:prstClr val="black"/>
                </a:solidFill>
                <a:ea typeface="MS PGothic"/>
              </a:rPr>
              <a:pPr/>
              <a:t>1</a:t>
            </a:fld>
            <a:endParaRPr lang="en-US" dirty="0">
              <a:solidFill>
                <a:prstClr val="black"/>
              </a:solidFill>
              <a:ea typeface="MS PGothic"/>
            </a:endParaRPr>
          </a:p>
        </p:txBody>
      </p:sp>
    </p:spTree>
    <p:extLst>
      <p:ext uri="{BB962C8B-B14F-4D97-AF65-F5344CB8AC3E}">
        <p14:creationId xmlns:p14="http://schemas.microsoft.com/office/powerpoint/2010/main" val="3530624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16</a:t>
            </a:fld>
            <a:endParaRPr lang="en-US" altLang="ja-JP"/>
          </a:p>
        </p:txBody>
      </p:sp>
    </p:spTree>
    <p:extLst>
      <p:ext uri="{BB962C8B-B14F-4D97-AF65-F5344CB8AC3E}">
        <p14:creationId xmlns:p14="http://schemas.microsoft.com/office/powerpoint/2010/main" val="635665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17</a:t>
            </a:fld>
            <a:endParaRPr lang="en-US" altLang="ja-JP"/>
          </a:p>
        </p:txBody>
      </p:sp>
    </p:spTree>
    <p:extLst>
      <p:ext uri="{BB962C8B-B14F-4D97-AF65-F5344CB8AC3E}">
        <p14:creationId xmlns:p14="http://schemas.microsoft.com/office/powerpoint/2010/main" val="380878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98336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30</a:t>
            </a:fld>
            <a:endParaRPr lang="en-US" altLang="ja-JP"/>
          </a:p>
        </p:txBody>
      </p:sp>
    </p:spTree>
    <p:extLst>
      <p:ext uri="{BB962C8B-B14F-4D97-AF65-F5344CB8AC3E}">
        <p14:creationId xmlns:p14="http://schemas.microsoft.com/office/powerpoint/2010/main" val="153006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31</a:t>
            </a:fld>
            <a:endParaRPr lang="en-US" altLang="ja-JP"/>
          </a:p>
        </p:txBody>
      </p:sp>
    </p:spTree>
    <p:extLst>
      <p:ext uri="{BB962C8B-B14F-4D97-AF65-F5344CB8AC3E}">
        <p14:creationId xmlns:p14="http://schemas.microsoft.com/office/powerpoint/2010/main" val="717986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42</a:t>
            </a:fld>
            <a:endParaRPr lang="en-US" altLang="ja-JP"/>
          </a:p>
        </p:txBody>
      </p:sp>
    </p:spTree>
    <p:extLst>
      <p:ext uri="{BB962C8B-B14F-4D97-AF65-F5344CB8AC3E}">
        <p14:creationId xmlns:p14="http://schemas.microsoft.com/office/powerpoint/2010/main" val="1105657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43</a:t>
            </a:fld>
            <a:endParaRPr lang="en-US" altLang="ja-JP"/>
          </a:p>
        </p:txBody>
      </p:sp>
    </p:spTree>
    <p:extLst>
      <p:ext uri="{BB962C8B-B14F-4D97-AF65-F5344CB8AC3E}">
        <p14:creationId xmlns:p14="http://schemas.microsoft.com/office/powerpoint/2010/main" val="1105657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44</a:t>
            </a:fld>
            <a:endParaRPr lang="en-US" altLang="ja-JP"/>
          </a:p>
        </p:txBody>
      </p:sp>
    </p:spTree>
    <p:extLst>
      <p:ext uri="{BB962C8B-B14F-4D97-AF65-F5344CB8AC3E}">
        <p14:creationId xmlns:p14="http://schemas.microsoft.com/office/powerpoint/2010/main" val="1105657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45</a:t>
            </a:fld>
            <a:endParaRPr lang="en-US" altLang="ja-JP"/>
          </a:p>
        </p:txBody>
      </p:sp>
    </p:spTree>
    <p:extLst>
      <p:ext uri="{BB962C8B-B14F-4D97-AF65-F5344CB8AC3E}">
        <p14:creationId xmlns:p14="http://schemas.microsoft.com/office/powerpoint/2010/main" val="1105657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46</a:t>
            </a:fld>
            <a:endParaRPr lang="en-US" altLang="ja-JP"/>
          </a:p>
        </p:txBody>
      </p:sp>
    </p:spTree>
    <p:extLst>
      <p:ext uri="{BB962C8B-B14F-4D97-AF65-F5344CB8AC3E}">
        <p14:creationId xmlns:p14="http://schemas.microsoft.com/office/powerpoint/2010/main" val="110565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2</a:t>
            </a:fld>
            <a:endParaRPr lang="en-US" altLang="ja-JP" dirty="0"/>
          </a:p>
        </p:txBody>
      </p:sp>
    </p:spTree>
    <p:extLst>
      <p:ext uri="{BB962C8B-B14F-4D97-AF65-F5344CB8AC3E}">
        <p14:creationId xmlns:p14="http://schemas.microsoft.com/office/powerpoint/2010/main" val="1096228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47</a:t>
            </a:fld>
            <a:endParaRPr lang="en-US" altLang="ja-JP"/>
          </a:p>
        </p:txBody>
      </p:sp>
    </p:spTree>
    <p:extLst>
      <p:ext uri="{BB962C8B-B14F-4D97-AF65-F5344CB8AC3E}">
        <p14:creationId xmlns:p14="http://schemas.microsoft.com/office/powerpoint/2010/main" val="3726445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48</a:t>
            </a:fld>
            <a:endParaRPr lang="en-US" altLang="ja-JP"/>
          </a:p>
        </p:txBody>
      </p:sp>
    </p:spTree>
    <p:extLst>
      <p:ext uri="{BB962C8B-B14F-4D97-AF65-F5344CB8AC3E}">
        <p14:creationId xmlns:p14="http://schemas.microsoft.com/office/powerpoint/2010/main" val="315208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49</a:t>
            </a:fld>
            <a:endParaRPr lang="en-US" altLang="ja-JP"/>
          </a:p>
        </p:txBody>
      </p:sp>
    </p:spTree>
    <p:extLst>
      <p:ext uri="{BB962C8B-B14F-4D97-AF65-F5344CB8AC3E}">
        <p14:creationId xmlns:p14="http://schemas.microsoft.com/office/powerpoint/2010/main" val="1065179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50</a:t>
            </a:fld>
            <a:endParaRPr lang="en-US" altLang="ja-JP"/>
          </a:p>
        </p:txBody>
      </p:sp>
    </p:spTree>
    <p:extLst>
      <p:ext uri="{BB962C8B-B14F-4D97-AF65-F5344CB8AC3E}">
        <p14:creationId xmlns:p14="http://schemas.microsoft.com/office/powerpoint/2010/main" val="394893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51</a:t>
            </a:fld>
            <a:endParaRPr lang="en-US" altLang="ja-JP"/>
          </a:p>
        </p:txBody>
      </p:sp>
    </p:spTree>
    <p:extLst>
      <p:ext uri="{BB962C8B-B14F-4D97-AF65-F5344CB8AC3E}">
        <p14:creationId xmlns:p14="http://schemas.microsoft.com/office/powerpoint/2010/main" val="1105657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52</a:t>
            </a:fld>
            <a:endParaRPr lang="en-US" altLang="ja-JP"/>
          </a:p>
        </p:txBody>
      </p:sp>
    </p:spTree>
    <p:extLst>
      <p:ext uri="{BB962C8B-B14F-4D97-AF65-F5344CB8AC3E}">
        <p14:creationId xmlns:p14="http://schemas.microsoft.com/office/powerpoint/2010/main" val="1105657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53</a:t>
            </a:fld>
            <a:endParaRPr lang="en-US" altLang="ja-JP"/>
          </a:p>
        </p:txBody>
      </p:sp>
    </p:spTree>
    <p:extLst>
      <p:ext uri="{BB962C8B-B14F-4D97-AF65-F5344CB8AC3E}">
        <p14:creationId xmlns:p14="http://schemas.microsoft.com/office/powerpoint/2010/main" val="1105657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54</a:t>
            </a:fld>
            <a:endParaRPr lang="en-US" altLang="ja-JP"/>
          </a:p>
        </p:txBody>
      </p:sp>
    </p:spTree>
    <p:extLst>
      <p:ext uri="{BB962C8B-B14F-4D97-AF65-F5344CB8AC3E}">
        <p14:creationId xmlns:p14="http://schemas.microsoft.com/office/powerpoint/2010/main" val="1372192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66</a:t>
            </a:fld>
            <a:endParaRPr lang="en-US" altLang="ja-JP" dirty="0"/>
          </a:p>
        </p:txBody>
      </p:sp>
    </p:spTree>
    <p:extLst>
      <p:ext uri="{BB962C8B-B14F-4D97-AF65-F5344CB8AC3E}">
        <p14:creationId xmlns:p14="http://schemas.microsoft.com/office/powerpoint/2010/main" val="1105657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67</a:t>
            </a:fld>
            <a:endParaRPr lang="en-US" altLang="ja-JP" dirty="0"/>
          </a:p>
        </p:txBody>
      </p:sp>
    </p:spTree>
    <p:extLst>
      <p:ext uri="{BB962C8B-B14F-4D97-AF65-F5344CB8AC3E}">
        <p14:creationId xmlns:p14="http://schemas.microsoft.com/office/powerpoint/2010/main" val="110565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7</a:t>
            </a:fld>
            <a:endParaRPr lang="en-US" altLang="ja-JP"/>
          </a:p>
        </p:txBody>
      </p:sp>
    </p:spTree>
    <p:extLst>
      <p:ext uri="{BB962C8B-B14F-4D97-AF65-F5344CB8AC3E}">
        <p14:creationId xmlns:p14="http://schemas.microsoft.com/office/powerpoint/2010/main" val="273526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8</a:t>
            </a:fld>
            <a:endParaRPr lang="en-US" altLang="ja-JP"/>
          </a:p>
        </p:txBody>
      </p:sp>
    </p:spTree>
    <p:extLst>
      <p:ext uri="{BB962C8B-B14F-4D97-AF65-F5344CB8AC3E}">
        <p14:creationId xmlns:p14="http://schemas.microsoft.com/office/powerpoint/2010/main" val="328592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9</a:t>
            </a:fld>
            <a:endParaRPr lang="en-US" altLang="ja-JP"/>
          </a:p>
        </p:txBody>
      </p:sp>
    </p:spTree>
    <p:extLst>
      <p:ext uri="{BB962C8B-B14F-4D97-AF65-F5344CB8AC3E}">
        <p14:creationId xmlns:p14="http://schemas.microsoft.com/office/powerpoint/2010/main" val="3815495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10</a:t>
            </a:fld>
            <a:endParaRPr lang="en-US" altLang="ja-JP"/>
          </a:p>
        </p:txBody>
      </p:sp>
    </p:spTree>
    <p:extLst>
      <p:ext uri="{BB962C8B-B14F-4D97-AF65-F5344CB8AC3E}">
        <p14:creationId xmlns:p14="http://schemas.microsoft.com/office/powerpoint/2010/main" val="600935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11</a:t>
            </a:fld>
            <a:endParaRPr lang="en-US" altLang="ja-JP"/>
          </a:p>
        </p:txBody>
      </p:sp>
    </p:spTree>
    <p:extLst>
      <p:ext uri="{BB962C8B-B14F-4D97-AF65-F5344CB8AC3E}">
        <p14:creationId xmlns:p14="http://schemas.microsoft.com/office/powerpoint/2010/main" val="2736909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13</a:t>
            </a:fld>
            <a:endParaRPr lang="en-US" altLang="ja-JP"/>
          </a:p>
        </p:txBody>
      </p:sp>
    </p:spTree>
    <p:extLst>
      <p:ext uri="{BB962C8B-B14F-4D97-AF65-F5344CB8AC3E}">
        <p14:creationId xmlns:p14="http://schemas.microsoft.com/office/powerpoint/2010/main" val="287023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AA8C45C-C118-4EFC-8824-2BCB3BF0DF6E}" type="slidenum">
              <a:rPr lang="en-US" altLang="ja-JP" smtClean="0"/>
              <a:pPr>
                <a:defRPr/>
              </a:pPr>
              <a:t>14</a:t>
            </a:fld>
            <a:endParaRPr lang="en-US" altLang="ja-JP"/>
          </a:p>
        </p:txBody>
      </p:sp>
    </p:spTree>
    <p:extLst>
      <p:ext uri="{BB962C8B-B14F-4D97-AF65-F5344CB8AC3E}">
        <p14:creationId xmlns:p14="http://schemas.microsoft.com/office/powerpoint/2010/main" val="2068555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4_タイトル スライド">
    <p:bg>
      <p:bgPr>
        <a:solidFill>
          <a:schemeClr val="bg1"/>
        </a:solid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fld id="{AF2228A1-F70F-4DCE-9335-6F693E7DA29E}" type="datetime1">
              <a:rPr lang="en-US" altLang="ja-JP" smtClean="0"/>
              <a:t>6/26/2023</a:t>
            </a:fld>
            <a:endParaRPr lang="en-US" altLang="ja-JP"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8"/>
          <p:cNvSpPr>
            <a:spLocks noGrp="1" noChangeArrowheads="1"/>
          </p:cNvSpPr>
          <p:nvPr>
            <p:ph type="sldNum" sz="quarter" idx="12"/>
          </p:nvPr>
        </p:nvSpPr>
        <p:spPr>
          <a:ln/>
        </p:spPr>
        <p:txBody>
          <a:bodyPr/>
          <a:lstStyle>
            <a:lvl1pPr>
              <a:defRPr/>
            </a:lvl1pPr>
          </a:lstStyle>
          <a:p>
            <a:pPr>
              <a:defRPr/>
            </a:pPr>
            <a:fld id="{E2A4037B-D592-46D2-966B-CA37A4F05AF8}"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9609DBA2-F26E-43B5-A58A-B959A92A3A32}" type="datetime1">
              <a:rPr lang="en-US" altLang="ja-JP" smtClean="0"/>
              <a:t>6/26/2023</a:t>
            </a:fld>
            <a:endParaRPr lang="en-US" altLang="ja-JP"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8"/>
          <p:cNvSpPr>
            <a:spLocks noGrp="1" noChangeArrowheads="1"/>
          </p:cNvSpPr>
          <p:nvPr>
            <p:ph type="sldNum" sz="quarter" idx="12"/>
          </p:nvPr>
        </p:nvSpPr>
        <p:spPr>
          <a:ln/>
        </p:spPr>
        <p:txBody>
          <a:bodyPr/>
          <a:lstStyle>
            <a:lvl1pPr>
              <a:defRPr/>
            </a:lvl1pPr>
          </a:lstStyle>
          <a:p>
            <a:pPr>
              <a:defRPr/>
            </a:pPr>
            <a:fld id="{989AE983-DD05-4699-8677-B648FA3FF5BF}"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50"/>
            <a:ext cx="3008435"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538" y="273069"/>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33AFC6DA-DEA5-411F-A94F-434642B3AC80}" type="datetime1">
              <a:rPr lang="en-US" altLang="ja-JP" smtClean="0"/>
              <a:t>6/26/2023</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pPr>
              <a:defRPr/>
            </a:pPr>
            <a:fld id="{6E1E0A46-32B8-42DE-B4AC-5AA8EE90B68D}"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C4EB369B-2665-4E04-8F58-627DC78CA31D}" type="datetime1">
              <a:rPr lang="en-US" altLang="ja-JP" smtClean="0"/>
              <a:t>6/26/2023</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pPr>
              <a:defRPr/>
            </a:pPr>
            <a:fld id="{D4BD286D-DD66-4DE1-97EC-CBA70509ED82}" type="slidenum">
              <a:rPr lang="en-US" altLang="ja-JP"/>
              <a:pPr>
                <a:defRPr/>
              </a:pPr>
              <a:t>‹#›</a:t>
            </a:fld>
            <a:endParaRPr lang="en-US" altLang="ja-JP"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fld id="{304D2F11-3979-4C84-B6D2-C264D5245F93}" type="datetime1">
              <a:rPr lang="en-US" altLang="ja-JP" smtClean="0"/>
              <a:t>6/26/2023</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pPr>
              <a:defRPr/>
            </a:pPr>
            <a:fld id="{9AC84102-8A34-4586-84CC-0C3C49EF2404}" type="slidenum">
              <a:rPr lang="en-US" altLang="ja-JP"/>
              <a:pPr>
                <a:defRPr/>
              </a:pPr>
              <a:t>‹#›</a:t>
            </a:fld>
            <a:endParaRPr lang="en-US" altLang="ja-JP"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4332" y="635019"/>
            <a:ext cx="1943100" cy="549116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50631" y="635019"/>
            <a:ext cx="5693020" cy="5491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fld id="{61F4850E-9E79-40ED-A765-597F2232B939}" type="datetime1">
              <a:rPr lang="en-US" altLang="ja-JP" smtClean="0"/>
              <a:t>6/26/2023</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pPr>
              <a:defRPr/>
            </a:pPr>
            <a:fld id="{52265576-E18E-423C-A395-32161B5DF2EF}" type="slidenum">
              <a:rPr lang="en-US" altLang="ja-JP"/>
              <a:pPr>
                <a:defRPr/>
              </a:pPr>
              <a:t>‹#›</a:t>
            </a:fld>
            <a:endParaRPr lang="en-US" altLang="ja-JP"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1"/>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545F4EB7-008E-4EF7-889C-F78DAB4DAAC3}" type="datetime1">
              <a:rPr lang="en-US" altLang="ja-JP" smtClean="0"/>
              <a:t>6/26/2023</a:t>
            </a:fld>
            <a:endParaRPr lang="en-US" altLang="ja-JP" dirty="0"/>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F3E3E1B2-A79F-4DAA-B885-47FE915CE713}" type="slidenum">
              <a:rPr lang="en-US" altLang="ja-JP"/>
              <a:pPr>
                <a:defRPr/>
              </a:pPr>
              <a:t>‹#›</a:t>
            </a:fld>
            <a:endParaRPr lang="en-US" altLang="ja-JP"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A7570C4-867D-4F2A-B0D2-D9D13D5495A4}" type="datetime1">
              <a:rPr lang="en-US" altLang="ja-JP" smtClean="0"/>
              <a:t>6/26/2023</a:t>
            </a:fld>
            <a:endParaRPr lang="en-US" altLang="ja-JP" dirty="0"/>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p:txBody>
          <a:bodyPr/>
          <a:lstStyle>
            <a:lvl1pPr>
              <a:defRPr lang="en-US" altLang="ja-JP" sz="1600">
                <a:solidFill>
                  <a:schemeClr val="tx1"/>
                </a:solidFill>
                <a:latin typeface="+mn-ea"/>
                <a:ea typeface="+mn-ea"/>
              </a:defRPr>
            </a:lvl1pPr>
          </a:lstStyle>
          <a:p>
            <a:pPr>
              <a:defRPr/>
            </a:pPr>
            <a:fld id="{7B6680DC-B3C8-4360-8174-68A0F7C85356}" type="slidenum">
              <a:rPr lang="en-US" altLang="ja-JP" smtClean="0"/>
              <a:pPr>
                <a:defRPr/>
              </a:pPr>
              <a:t>‹#›</a:t>
            </a:fld>
            <a:endParaRPr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6"/>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095C47A7-67B3-4783-9136-F71011B5F1CF}" type="datetime1">
              <a:rPr lang="en-US" altLang="ja-JP" smtClean="0"/>
              <a:t>6/26/2023</a:t>
            </a:fld>
            <a:endParaRPr lang="en-US" altLang="ja-JP" dirty="0"/>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9A3EA782-2733-4D19-B52E-0556C639D158}" type="slidenum">
              <a:rPr lang="en-US" altLang="ja-JP"/>
              <a:pPr>
                <a:defRPr/>
              </a:pPr>
              <a:t>‹#›</a:t>
            </a:fld>
            <a:endParaRPr lang="en-US" altLang="ja-JP"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60020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8BCCE3BD-4C64-449E-8FC8-2340E30B0E97}" type="datetime1">
              <a:rPr lang="en-US" altLang="ja-JP" smtClean="0"/>
              <a:t>6/26/2023</a:t>
            </a:fld>
            <a:endParaRPr lang="en-US" altLang="ja-JP" dirty="0"/>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6DB17AD3-F2C7-4F9F-BE3A-DB853FB7C171}" type="slidenum">
              <a:rPr lang="en-US" altLang="ja-JP"/>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1182566" y="2205057"/>
            <a:ext cx="6447692" cy="1152525"/>
          </a:xfrm>
          <a:effectLst>
            <a:outerShdw dist="35921" dir="2700000" algn="ctr" rotWithShape="0">
              <a:srgbClr val="FFFF00">
                <a:alpha val="50000"/>
              </a:srgbClr>
            </a:outerShdw>
          </a:effectLst>
        </p:spPr>
        <p:txBody>
          <a:bodyPr/>
          <a:lstStyle>
            <a:lvl1pPr algn="l">
              <a:defRPr sz="4000"/>
            </a:lvl1pPr>
          </a:lstStyle>
          <a:p>
            <a:pPr lvl="0"/>
            <a:r>
              <a:rPr lang="ja-JP" altLang="en-US" noProof="0"/>
              <a:t>マスタ タイトルの書式設定</a:t>
            </a:r>
          </a:p>
        </p:txBody>
      </p:sp>
      <p:sp>
        <p:nvSpPr>
          <p:cNvPr id="133123" name="Rectangle 3"/>
          <p:cNvSpPr>
            <a:spLocks noGrp="1" noChangeArrowheads="1"/>
          </p:cNvSpPr>
          <p:nvPr>
            <p:ph type="subTitle" idx="1"/>
          </p:nvPr>
        </p:nvSpPr>
        <p:spPr>
          <a:xfrm>
            <a:off x="1647092" y="3644900"/>
            <a:ext cx="7045569" cy="2089150"/>
          </a:xfrm>
        </p:spPr>
        <p:txBody>
          <a:bodyPr/>
          <a:lstStyle>
            <a:lvl1pPr marL="0" indent="0">
              <a:buFontTx/>
              <a:buNone/>
              <a:defRPr/>
            </a:lvl1pPr>
          </a:lstStyle>
          <a:p>
            <a:pPr lvl="0"/>
            <a:r>
              <a:rPr lang="ja-JP" altLang="en-US" noProof="0"/>
              <a:t>マスタ サブタイトルの書式設定</a:t>
            </a:r>
          </a:p>
        </p:txBody>
      </p:sp>
      <p:sp>
        <p:nvSpPr>
          <p:cNvPr id="4" name="Rectangle 4"/>
          <p:cNvSpPr>
            <a:spLocks noGrp="1" noChangeArrowheads="1"/>
          </p:cNvSpPr>
          <p:nvPr>
            <p:ph type="dt" sz="half" idx="10"/>
          </p:nvPr>
        </p:nvSpPr>
        <p:spPr>
          <a:xfrm>
            <a:off x="383931" y="6245225"/>
            <a:ext cx="2133600" cy="476250"/>
          </a:xfrm>
        </p:spPr>
        <p:txBody>
          <a:bodyPr/>
          <a:lstStyle>
            <a:lvl1pPr>
              <a:defRPr/>
            </a:lvl1pPr>
          </a:lstStyle>
          <a:p>
            <a:pPr>
              <a:defRPr/>
            </a:pPr>
            <a:fld id="{9418B123-8AA9-4285-A47C-445E121F94A3}" type="datetime1">
              <a:rPr lang="en-US" altLang="ja-JP" smtClean="0"/>
              <a:t>6/26/2023</a:t>
            </a:fld>
            <a:endParaRPr lang="en-US" altLang="ja-JP" dirty="0"/>
          </a:p>
        </p:txBody>
      </p:sp>
      <p:sp>
        <p:nvSpPr>
          <p:cNvPr id="5" name="Rectangle 5"/>
          <p:cNvSpPr>
            <a:spLocks noGrp="1" noChangeArrowheads="1"/>
          </p:cNvSpPr>
          <p:nvPr>
            <p:ph type="ftr" sz="quarter" idx="11"/>
          </p:nvPr>
        </p:nvSpPr>
        <p:spPr>
          <a:xfrm>
            <a:off x="3043604" y="6245225"/>
            <a:ext cx="3522785" cy="476250"/>
          </a:xfrm>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xfrm>
            <a:off x="7230208" y="6245225"/>
            <a:ext cx="1661746" cy="476250"/>
          </a:xfrm>
        </p:spPr>
        <p:txBody>
          <a:bodyPr/>
          <a:lstStyle>
            <a:lvl1pPr>
              <a:defRPr/>
            </a:lvl1pPr>
          </a:lstStyle>
          <a:p>
            <a:pPr>
              <a:defRPr/>
            </a:pPr>
            <a:fld id="{AD1275D4-B2D0-4805-A67A-E23C42F1DCC1}" type="slidenum">
              <a:rPr lang="en-US" altLang="ja-JP"/>
              <a:pPr>
                <a:defRPr/>
              </a:pPr>
              <a: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EFD00C44-B9D2-4F6E-B2F6-31845E697408}" type="datetime1">
              <a:rPr lang="en-US" altLang="ja-JP" smtClean="0"/>
              <a:t>6/26/2023</a:t>
            </a:fld>
            <a:endParaRPr lang="en-US" altLang="ja-JP" dirty="0"/>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9" name="スライド番号プレースホルダー 5"/>
          <p:cNvSpPr>
            <a:spLocks noGrp="1"/>
          </p:cNvSpPr>
          <p:nvPr>
            <p:ph type="sldNum" sz="quarter" idx="12"/>
          </p:nvPr>
        </p:nvSpPr>
        <p:spPr/>
        <p:txBody>
          <a:bodyPr/>
          <a:lstStyle>
            <a:lvl1pPr>
              <a:defRPr/>
            </a:lvl1pPr>
          </a:lstStyle>
          <a:p>
            <a:pPr>
              <a:defRPr/>
            </a:pPr>
            <a:fld id="{1E92958F-965F-4AC3-BE5A-5B0BC393FF64}" type="slidenum">
              <a:rPr lang="en-US" altLang="ja-JP"/>
              <a:pPr>
                <a:defRPr/>
              </a:pPr>
              <a:t>‹#›</a:t>
            </a:fld>
            <a:endParaRPr lang="en-US" altLang="ja-JP"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4775D31E-106E-4231-B18A-3BB6791FD339}" type="datetime1">
              <a:rPr lang="en-US" altLang="ja-JP" smtClean="0"/>
              <a:t>6/26/2023</a:t>
            </a:fld>
            <a:endParaRPr lang="en-US" altLang="ja-JP" dirty="0"/>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5" name="スライド番号プレースホルダー 5"/>
          <p:cNvSpPr>
            <a:spLocks noGrp="1"/>
          </p:cNvSpPr>
          <p:nvPr>
            <p:ph type="sldNum" sz="quarter" idx="12"/>
          </p:nvPr>
        </p:nvSpPr>
        <p:spPr/>
        <p:txBody>
          <a:bodyPr/>
          <a:lstStyle>
            <a:lvl1pPr>
              <a:defRPr/>
            </a:lvl1pPr>
          </a:lstStyle>
          <a:p>
            <a:pPr>
              <a:defRPr/>
            </a:pPr>
            <a:fld id="{0C146B06-D239-41CA-82E8-8837D8393F30}" type="slidenum">
              <a:rPr lang="en-US" altLang="ja-JP"/>
              <a:pPr>
                <a:defRPr/>
              </a:pPr>
              <a:t>‹#›</a:t>
            </a:fld>
            <a:endParaRPr lang="en-US" altLang="ja-JP"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BCBD54D-929F-4D41-BBE5-7CFA10A1F7B3}" type="datetime1">
              <a:rPr lang="en-US" altLang="ja-JP" smtClean="0"/>
              <a:t>6/26/2023</a:t>
            </a:fld>
            <a:endParaRPr lang="en-US" altLang="ja-JP" dirty="0"/>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4" name="スライド番号プレースホルダー 5"/>
          <p:cNvSpPr>
            <a:spLocks noGrp="1"/>
          </p:cNvSpPr>
          <p:nvPr>
            <p:ph type="sldNum" sz="quarter" idx="12"/>
          </p:nvPr>
        </p:nvSpPr>
        <p:spPr/>
        <p:txBody>
          <a:bodyPr/>
          <a:lstStyle>
            <a:lvl1pPr>
              <a:defRPr/>
            </a:lvl1pPr>
          </a:lstStyle>
          <a:p>
            <a:pPr>
              <a:defRPr/>
            </a:pPr>
            <a:fld id="{BB51C237-4EAD-4DEF-BB02-13B1F362DCC2}" type="slidenum">
              <a:rPr lang="en-US" altLang="ja-JP"/>
              <a:pPr>
                <a:defRPr/>
              </a:pPr>
              <a:t>‹#›</a:t>
            </a:fld>
            <a:endParaRPr lang="en-US" altLang="ja-JP"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A4AD057-EB1B-4817-91C9-B4309F1AB37E}" type="datetime1">
              <a:rPr lang="en-US" altLang="ja-JP" smtClean="0"/>
              <a:t>6/26/2023</a:t>
            </a:fld>
            <a:endParaRPr lang="en-US" altLang="ja-JP" dirty="0"/>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3094CAAA-5732-472D-B4B1-68708EA51169}" type="slidenum">
              <a:rPr lang="en-US" altLang="ja-JP"/>
              <a:pPr>
                <a:defRPr/>
              </a:pPr>
              <a:t>‹#›</a:t>
            </a:fld>
            <a:endParaRPr lang="en-US" altLang="ja-JP"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82B4A8C-584E-4629-86C1-B18277F5C0F8}" type="datetime1">
              <a:rPr lang="en-US" altLang="ja-JP" smtClean="0"/>
              <a:t>6/26/2023</a:t>
            </a:fld>
            <a:endParaRPr lang="en-US" altLang="ja-JP" dirty="0"/>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D41295C5-4182-4160-BB1E-B4CD53AD7CA8}" type="slidenum">
              <a:rPr lang="en-US" altLang="ja-JP"/>
              <a:pPr>
                <a:defRPr/>
              </a:pPr>
              <a:t>‹#›</a:t>
            </a:fld>
            <a:endParaRPr lang="en-US" altLang="ja-JP"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8686DED4-86C9-49BD-8B80-E990E2DA3656}" type="datetime1">
              <a:rPr lang="en-US" altLang="ja-JP" smtClean="0"/>
              <a:t>6/26/2023</a:t>
            </a:fld>
            <a:endParaRPr lang="en-US" altLang="ja-JP" dirty="0"/>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0445CAF1-6AD6-45DD-A23A-85D3AD8E9C9D}" type="slidenum">
              <a:rPr lang="en-US" altLang="ja-JP"/>
              <a:pPr>
                <a:defRPr/>
              </a:pPr>
              <a:t>‹#›</a:t>
            </a:fld>
            <a:endParaRPr lang="en-US" altLang="ja-JP"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4"/>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3" y="274654"/>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10E8DA0-1454-4383-9EED-5E8E75EB8625}" type="datetime1">
              <a:rPr lang="en-US" altLang="ja-JP" smtClean="0"/>
              <a:t>6/26/2023</a:t>
            </a:fld>
            <a:endParaRPr lang="en-US" altLang="ja-JP" dirty="0"/>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76EEAEDD-D9D2-4968-9763-120DFCFFB0B6}" type="slidenum">
              <a:rPr lang="en-US" altLang="ja-JP"/>
              <a:pPr>
                <a:defRPr/>
              </a:pPr>
              <a:t>‹#›</a:t>
            </a:fld>
            <a:endParaRPr lang="en-US" altLang="ja-JP"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タイトルとテキスト">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ja-JP" altLang="en-US"/>
              <a:t>マスタ タイトルの書式設定</a:t>
            </a:r>
            <a:endParaRPr lang="en-US"/>
          </a:p>
        </p:txBody>
      </p:sp>
      <p:sp>
        <p:nvSpPr>
          <p:cNvPr id="8" name="Date Placeholder 7"/>
          <p:cNvSpPr>
            <a:spLocks noGrp="1"/>
          </p:cNvSpPr>
          <p:nvPr>
            <p:ph type="dt" sz="half" idx="10"/>
          </p:nvPr>
        </p:nvSpPr>
        <p:spPr/>
        <p:txBody>
          <a:bodyPr/>
          <a:lstStyle/>
          <a:p>
            <a:fld id="{467F2EC1-72FE-4605-8CC5-C61EC6E7A243}" type="datetime1">
              <a:rPr lang="en-US" altLang="ja-JP" smtClean="0">
                <a:solidFill>
                  <a:prstClr val="black"/>
                </a:solidFill>
              </a:rPr>
              <a:t>6/26/2023</a:t>
            </a:fld>
            <a:endParaRPr lang="en-US" dirty="0">
              <a:solidFill>
                <a:prstClr val="black"/>
              </a:solidFill>
            </a:endParaRPr>
          </a:p>
        </p:txBody>
      </p:sp>
      <p:sp>
        <p:nvSpPr>
          <p:cNvPr id="10" name="Slide Number Placeholder 9"/>
          <p:cNvSpPr>
            <a:spLocks noGrp="1"/>
          </p:cNvSpPr>
          <p:nvPr>
            <p:ph type="sldNum" sz="quarter" idx="11"/>
          </p:nvPr>
        </p:nvSpPr>
        <p:spPr/>
        <p:txBody>
          <a:bodyPr/>
          <a:lstStyle>
            <a:lvl1pPr>
              <a:defRPr sz="1600">
                <a:solidFill>
                  <a:schemeClr val="tx1"/>
                </a:solidFill>
                <a:latin typeface="+mn-ea"/>
                <a:ea typeface="+mn-ea"/>
              </a:defRPr>
            </a:lvl1pPr>
          </a:lstStyle>
          <a:p>
            <a:fld id="{D4C49B74-5DB2-4B03-B1D2-7F6A3C51C318}" type="slidenum">
              <a:rPr lang="en-US" smtClean="0"/>
              <a:pPr/>
              <a:t>‹#›</a:t>
            </a:fld>
            <a:endParaRPr lang="en-US" dirty="0"/>
          </a:p>
        </p:txBody>
      </p:sp>
      <p:sp>
        <p:nvSpPr>
          <p:cNvPr id="11" name="Footer Placeholder 10"/>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4131603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A48BEC33-A1E8-4628-8F0F-2A4FC542F370}" type="datetime1">
              <a:rPr lang="en-US" altLang="ja-JP" smtClean="0">
                <a:solidFill>
                  <a:prstClr val="black">
                    <a:tint val="75000"/>
                  </a:prstClr>
                </a:solidFill>
              </a:rPr>
              <a:pPr/>
              <a:t>6/26/2023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95534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4F5F8FB-D18F-4E20-BE7E-547054E7BDCC}" type="datetime1">
              <a:rPr lang="en-US" altLang="ja-JP" smtClean="0">
                <a:solidFill>
                  <a:prstClr val="black">
                    <a:tint val="75000"/>
                  </a:prstClr>
                </a:solidFill>
              </a:rPr>
              <a:pPr/>
              <a:t>6/26/2023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716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451339" y="1268413"/>
            <a:ext cx="8241323" cy="1441450"/>
          </a:xfrm>
          <a:effectLst/>
        </p:spPr>
        <p:txBody>
          <a:bodyPr/>
          <a:lstStyle>
            <a:lvl1pPr algn="l">
              <a:defRPr sz="4000"/>
            </a:lvl1pPr>
          </a:lstStyle>
          <a:p>
            <a:pPr lvl="0"/>
            <a:r>
              <a:rPr lang="ja-JP" altLang="en-US" noProof="0"/>
              <a:t>マスタ タイトルの書式設定</a:t>
            </a:r>
          </a:p>
        </p:txBody>
      </p:sp>
      <p:sp>
        <p:nvSpPr>
          <p:cNvPr id="131075" name="Rectangle 3"/>
          <p:cNvSpPr>
            <a:spLocks noGrp="1" noChangeArrowheads="1"/>
          </p:cNvSpPr>
          <p:nvPr>
            <p:ph type="subTitle" idx="1"/>
          </p:nvPr>
        </p:nvSpPr>
        <p:spPr>
          <a:xfrm>
            <a:off x="451339" y="3213103"/>
            <a:ext cx="8241323" cy="1871663"/>
          </a:xfrm>
        </p:spPr>
        <p:txBody>
          <a:bodyPr/>
          <a:lstStyle>
            <a:lvl1pPr marL="0" indent="0">
              <a:buFontTx/>
              <a:buNone/>
              <a:defRPr/>
            </a:lvl1pPr>
          </a:lstStyle>
          <a:p>
            <a:pPr lvl="0"/>
            <a:r>
              <a:rPr lang="ja-JP" altLang="en-US" noProof="0"/>
              <a:t>マスタ サブタイトルの書式設定</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fld id="{A9A65057-8AAC-48BF-BCBC-5D107A889D2C}" type="datetime1">
              <a:rPr lang="en-US" altLang="ja-JP" smtClean="0"/>
              <a:t>6/26/2023</a:t>
            </a:fld>
            <a:endParaRPr lang="en-US" altLang="ja-JP" dirty="0"/>
          </a:p>
        </p:txBody>
      </p:sp>
      <p:sp>
        <p:nvSpPr>
          <p:cNvPr id="5" name="Rectangle 5"/>
          <p:cNvSpPr>
            <a:spLocks noGrp="1" noChangeArrowheads="1"/>
          </p:cNvSpPr>
          <p:nvPr>
            <p:ph type="ftr" sz="quarter" idx="11"/>
          </p:nvPr>
        </p:nvSpPr>
        <p:spPr>
          <a:xfrm>
            <a:off x="2976197" y="6245225"/>
            <a:ext cx="3323492" cy="476250"/>
          </a:xfrm>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xfrm>
            <a:off x="6765681" y="6245225"/>
            <a:ext cx="1926980" cy="476250"/>
          </a:xfrm>
        </p:spPr>
        <p:txBody>
          <a:bodyPr/>
          <a:lstStyle>
            <a:lvl1pPr>
              <a:defRPr/>
            </a:lvl1pPr>
          </a:lstStyle>
          <a:p>
            <a:pPr>
              <a:defRPr/>
            </a:pPr>
            <a:fld id="{ACD0115B-A009-46C6-B0E0-A09A8FD9A35E}" type="slidenum">
              <a:rPr lang="en-US" altLang="ja-JP"/>
              <a:pPr>
                <a:defRPr/>
              </a:pPr>
              <a:t>‹#›</a:t>
            </a:fld>
            <a:endParaRPr lang="en-US" altLang="ja-JP"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8F3B639-20DB-4A06-A841-087A856921CF}" type="datetime1">
              <a:rPr lang="en-US" altLang="ja-JP" smtClean="0">
                <a:solidFill>
                  <a:prstClr val="black">
                    <a:tint val="75000"/>
                  </a:prstClr>
                </a:solidFill>
              </a:rPr>
              <a:pPr/>
              <a:t>6/26/2023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D2D8002D-B5B0-4BAC-B1F6-782DDCCE6D9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195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1182566" y="2205057"/>
            <a:ext cx="6447692" cy="1152525"/>
          </a:xfrm>
          <a:effectLst>
            <a:outerShdw dist="35921" dir="2700000" algn="ctr" rotWithShape="0">
              <a:srgbClr val="FFFF00">
                <a:alpha val="50000"/>
              </a:srgbClr>
            </a:outerShdw>
          </a:effectLst>
        </p:spPr>
        <p:txBody>
          <a:bodyPr/>
          <a:lstStyle>
            <a:lvl1pPr algn="l">
              <a:defRPr sz="4000"/>
            </a:lvl1pPr>
          </a:lstStyle>
          <a:p>
            <a:pPr lvl="0"/>
            <a:r>
              <a:rPr lang="ja-JP" altLang="en-US" noProof="0"/>
              <a:t>マスタ タイトルの書式設定</a:t>
            </a:r>
          </a:p>
        </p:txBody>
      </p:sp>
      <p:sp>
        <p:nvSpPr>
          <p:cNvPr id="12292" name="Rectangle 4"/>
          <p:cNvSpPr>
            <a:spLocks noGrp="1" noChangeArrowheads="1"/>
          </p:cNvSpPr>
          <p:nvPr>
            <p:ph type="subTitle" idx="1"/>
          </p:nvPr>
        </p:nvSpPr>
        <p:spPr>
          <a:xfrm>
            <a:off x="1648558" y="3644900"/>
            <a:ext cx="7044103" cy="2089150"/>
          </a:xfrm>
        </p:spPr>
        <p:txBody>
          <a:bodyPr/>
          <a:lstStyle>
            <a:lvl1pPr marL="0" indent="0">
              <a:buFontTx/>
              <a:buNone/>
              <a:defRPr/>
            </a:lvl1pPr>
          </a:lstStyle>
          <a:p>
            <a:pPr lvl="0"/>
            <a:r>
              <a:rPr lang="ja-JP" altLang="en-US" noProof="0"/>
              <a:t>マスタ サブタイトルの書式設定</a:t>
            </a:r>
          </a:p>
        </p:txBody>
      </p:sp>
      <p:sp>
        <p:nvSpPr>
          <p:cNvPr id="4" name="Rectangle 5"/>
          <p:cNvSpPr>
            <a:spLocks noGrp="1" noChangeArrowheads="1"/>
          </p:cNvSpPr>
          <p:nvPr>
            <p:ph type="dt" sz="half" idx="10"/>
          </p:nvPr>
        </p:nvSpPr>
        <p:spPr>
          <a:xfrm>
            <a:off x="383931" y="6245225"/>
            <a:ext cx="2133600" cy="476250"/>
          </a:xfrm>
        </p:spPr>
        <p:txBody>
          <a:bodyPr/>
          <a:lstStyle>
            <a:lvl1pPr>
              <a:defRPr/>
            </a:lvl1pPr>
          </a:lstStyle>
          <a:p>
            <a:pPr>
              <a:defRPr/>
            </a:pPr>
            <a:fld id="{FC649489-13BC-4DF1-B747-526CEDA4E161}" type="datetime1">
              <a:rPr lang="en-US" altLang="ja-JP" smtClean="0"/>
              <a:t>6/26/2023</a:t>
            </a:fld>
            <a:endParaRPr lang="en-US" altLang="ja-JP" dirty="0"/>
          </a:p>
        </p:txBody>
      </p:sp>
      <p:sp>
        <p:nvSpPr>
          <p:cNvPr id="5" name="Rectangle 6"/>
          <p:cNvSpPr>
            <a:spLocks noGrp="1" noChangeArrowheads="1"/>
          </p:cNvSpPr>
          <p:nvPr>
            <p:ph type="ftr" sz="quarter" idx="11"/>
          </p:nvPr>
        </p:nvSpPr>
        <p:spPr>
          <a:xfrm>
            <a:off x="3043604" y="6245225"/>
            <a:ext cx="3522785" cy="476250"/>
          </a:xfrm>
        </p:spPr>
        <p:txBody>
          <a:bodyPr/>
          <a:lstStyle>
            <a:lvl1pPr>
              <a:defRPr/>
            </a:lvl1pPr>
          </a:lstStyle>
          <a:p>
            <a:pPr>
              <a:defRPr/>
            </a:pPr>
            <a:endParaRPr lang="en-US" altLang="ja-JP" dirty="0"/>
          </a:p>
        </p:txBody>
      </p:sp>
      <p:sp>
        <p:nvSpPr>
          <p:cNvPr id="6" name="Rectangle 7"/>
          <p:cNvSpPr>
            <a:spLocks noGrp="1" noChangeArrowheads="1"/>
          </p:cNvSpPr>
          <p:nvPr>
            <p:ph type="sldNum" sz="quarter" idx="12"/>
          </p:nvPr>
        </p:nvSpPr>
        <p:spPr>
          <a:xfrm>
            <a:off x="7230208" y="6245225"/>
            <a:ext cx="1661746" cy="476250"/>
          </a:xfrm>
        </p:spPr>
        <p:txBody>
          <a:bodyPr/>
          <a:lstStyle>
            <a:lvl1pPr>
              <a:defRPr/>
            </a:lvl1pPr>
          </a:lstStyle>
          <a:p>
            <a:pPr>
              <a:defRPr/>
            </a:pPr>
            <a:fld id="{399A2AD1-0442-4FE6-AC74-0F4F4BC423C8}"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fld id="{3AA41AB1-7F34-427B-89AF-4E4DFF5C3B35}" type="datetime1">
              <a:rPr lang="en-US" altLang="ja-JP" smtClean="0"/>
              <a:t>6/26/2023</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pPr>
              <a:defRPr/>
            </a:pPr>
            <a:fld id="{F7CCE160-18C7-4699-8E7D-10EF5BB7E31D}"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19"/>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41E56177-5F56-493C-BA0C-EDDF4847263E}" type="datetime1">
              <a:rPr lang="en-US" altLang="ja-JP" smtClean="0"/>
              <a:t>6/26/2023</a:t>
            </a:fld>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8"/>
          <p:cNvSpPr>
            <a:spLocks noGrp="1" noChangeArrowheads="1"/>
          </p:cNvSpPr>
          <p:nvPr>
            <p:ph type="sldNum" sz="quarter" idx="12"/>
          </p:nvPr>
        </p:nvSpPr>
        <p:spPr>
          <a:ln/>
        </p:spPr>
        <p:txBody>
          <a:bodyPr/>
          <a:lstStyle>
            <a:lvl1pPr>
              <a:defRPr/>
            </a:lvl1pPr>
          </a:lstStyle>
          <a:p>
            <a:pPr>
              <a:defRPr/>
            </a:pPr>
            <a:fld id="{6532B2FE-F4B6-4107-9CF2-B0B8B77DC8FC}"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50637" y="1916113"/>
            <a:ext cx="3817327"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08638" y="1916113"/>
            <a:ext cx="3818792"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fld id="{CF809176-5DF8-4F9E-A2A0-9F41A8BDED7D}" type="datetime1">
              <a:rPr lang="en-US" altLang="ja-JP" smtClean="0"/>
              <a:t>6/26/2023</a:t>
            </a:fld>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8"/>
          <p:cNvSpPr>
            <a:spLocks noGrp="1" noChangeArrowheads="1"/>
          </p:cNvSpPr>
          <p:nvPr>
            <p:ph type="sldNum" sz="quarter" idx="12"/>
          </p:nvPr>
        </p:nvSpPr>
        <p:spPr>
          <a:ln/>
        </p:spPr>
        <p:txBody>
          <a:bodyPr/>
          <a:lstStyle>
            <a:lvl1pPr>
              <a:defRPr/>
            </a:lvl1pPr>
          </a:lstStyle>
          <a:p>
            <a:pPr>
              <a:defRPr/>
            </a:pPr>
            <a:fld id="{E9A8CA1D-20DB-43F0-AA4B-75A0BE718E76}"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279"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279"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fld id="{BDF4C9DC-3B44-4C47-90EC-25E40C960FBD}" type="datetime1">
              <a:rPr lang="en-US" altLang="ja-JP" smtClean="0"/>
              <a:t>6/26/2023</a:t>
            </a:fld>
            <a:endParaRPr lang="en-US" altLang="ja-JP"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8"/>
          <p:cNvSpPr>
            <a:spLocks noGrp="1" noChangeArrowheads="1"/>
          </p:cNvSpPr>
          <p:nvPr>
            <p:ph type="sldNum" sz="quarter" idx="12"/>
          </p:nvPr>
        </p:nvSpPr>
        <p:spPr>
          <a:ln/>
        </p:spPr>
        <p:txBody>
          <a:bodyPr/>
          <a:lstStyle>
            <a:lvl1pPr>
              <a:defRPr/>
            </a:lvl1pPr>
          </a:lstStyle>
          <a:p>
            <a:pPr>
              <a:defRPr/>
            </a:pPr>
            <a:fld id="{507640B2-8683-4B2E-B6F6-1417A32E9BE4}"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650632" y="635003"/>
            <a:ext cx="7112977" cy="993775"/>
          </a:xfrm>
          <a:prstGeom prst="rect">
            <a:avLst/>
          </a:prstGeom>
          <a:noFill/>
          <a:ln>
            <a:noFill/>
          </a:ln>
          <a:effectLst>
            <a:outerShdw dist="35921" dir="2700000" algn="ctr" rotWithShape="0">
              <a:srgbClr val="FFFF00"/>
            </a:outerShdw>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5"/>
          <p:cNvSpPr>
            <a:spLocks noGrp="1" noChangeArrowheads="1"/>
          </p:cNvSpPr>
          <p:nvPr>
            <p:ph type="body" idx="1"/>
          </p:nvPr>
        </p:nvSpPr>
        <p:spPr bwMode="auto">
          <a:xfrm>
            <a:off x="650632" y="1916113"/>
            <a:ext cx="7776797" cy="421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270" name="Rectangle 6"/>
          <p:cNvSpPr>
            <a:spLocks noGrp="1" noChangeArrowheads="1"/>
          </p:cNvSpPr>
          <p:nvPr>
            <p:ph type="dt" sz="half" idx="2"/>
          </p:nvPr>
        </p:nvSpPr>
        <p:spPr bwMode="auto">
          <a:xfrm>
            <a:off x="643304"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spcBef>
                <a:spcPct val="0"/>
              </a:spcBef>
              <a:buClrTx/>
              <a:buSzTx/>
              <a:defRPr sz="1400">
                <a:solidFill>
                  <a:schemeClr val="tx1"/>
                </a:solidFill>
                <a:latin typeface="Arial" charset="0"/>
                <a:ea typeface="ＭＳ Ｐゴシック" pitchFamily="50" charset="-128"/>
              </a:defRPr>
            </a:lvl1pPr>
          </a:lstStyle>
          <a:p>
            <a:pPr>
              <a:defRPr/>
            </a:pPr>
            <a:fld id="{D0C28EAF-AF24-4CFE-A3A7-245EBB70E1B5}" type="datetime1">
              <a:rPr lang="en-US" altLang="ja-JP" smtClean="0"/>
              <a:t>6/26/2023</a:t>
            </a:fld>
            <a:endParaRPr lang="en-US" altLang="ja-JP" dirty="0"/>
          </a:p>
        </p:txBody>
      </p:sp>
      <p:sp>
        <p:nvSpPr>
          <p:cNvPr id="11271" name="Rectangle 7"/>
          <p:cNvSpPr>
            <a:spLocks noGrp="1" noChangeArrowheads="1"/>
          </p:cNvSpPr>
          <p:nvPr>
            <p:ph type="ftr" sz="quarter" idx="3"/>
          </p:nvPr>
        </p:nvSpPr>
        <p:spPr bwMode="auto">
          <a:xfrm>
            <a:off x="3043604" y="6245225"/>
            <a:ext cx="2924908"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spcBef>
                <a:spcPct val="0"/>
              </a:spcBef>
              <a:buClrTx/>
              <a:buSzTx/>
              <a:defRPr sz="1400">
                <a:solidFill>
                  <a:schemeClr val="tx1"/>
                </a:solidFill>
                <a:latin typeface="Arial" charset="0"/>
                <a:ea typeface="ＭＳ Ｐゴシック" pitchFamily="50" charset="-128"/>
              </a:defRPr>
            </a:lvl1pPr>
          </a:lstStyle>
          <a:p>
            <a:pPr>
              <a:defRPr/>
            </a:pPr>
            <a:endParaRPr lang="en-US" altLang="ja-JP" dirty="0"/>
          </a:p>
        </p:txBody>
      </p:sp>
      <p:sp>
        <p:nvSpPr>
          <p:cNvPr id="11272" name="Rectangle 8"/>
          <p:cNvSpPr>
            <a:spLocks noGrp="1" noChangeArrowheads="1"/>
          </p:cNvSpPr>
          <p:nvPr>
            <p:ph type="sldNum" sz="quarter" idx="4"/>
          </p:nvPr>
        </p:nvSpPr>
        <p:spPr bwMode="auto">
          <a:xfrm>
            <a:off x="6984826" y="6413498"/>
            <a:ext cx="2133600" cy="444502"/>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spcBef>
                <a:spcPct val="0"/>
              </a:spcBef>
              <a:buClrTx/>
              <a:buSzTx/>
              <a:defRPr sz="1600">
                <a:solidFill>
                  <a:schemeClr val="tx1"/>
                </a:solidFill>
                <a:latin typeface="ＭＳ Ｐゴシック" panose="020B0600070205080204" pitchFamily="50" charset="-128"/>
                <a:ea typeface="ＭＳ Ｐゴシック" pitchFamily="50" charset="-128"/>
              </a:defRPr>
            </a:lvl1pPr>
          </a:lstStyle>
          <a:p>
            <a:pPr>
              <a:defRPr/>
            </a:pPr>
            <a:fld id="{58D68749-5B11-4737-9FE0-70A93A0A2762}"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Lst>
  <p:hf hdr="0" ftr="0" dt="0"/>
  <p:txStyles>
    <p:titleStyle>
      <a:lvl1pPr algn="ctr" rtl="0" eaLnBrk="0" fontAlgn="base" hangingPunct="0">
        <a:spcBef>
          <a:spcPct val="0"/>
        </a:spcBef>
        <a:spcAft>
          <a:spcPct val="0"/>
        </a:spcAft>
        <a:defRPr kumimoji="1" sz="4400">
          <a:solidFill>
            <a:srgbClr val="0066FF"/>
          </a:solidFill>
          <a:latin typeface="+mj-lt"/>
          <a:ea typeface="+mj-ea"/>
          <a:cs typeface="+mj-cs"/>
        </a:defRPr>
      </a:lvl1pPr>
      <a:lvl2pPr algn="ctr" rtl="0" eaLnBrk="0" fontAlgn="base" hangingPunct="0">
        <a:spcBef>
          <a:spcPct val="0"/>
        </a:spcBef>
        <a:spcAft>
          <a:spcPct val="0"/>
        </a:spcAft>
        <a:defRPr kumimoji="1" sz="4400">
          <a:solidFill>
            <a:srgbClr val="0066FF"/>
          </a:solidFill>
          <a:latin typeface="HG丸ｺﾞｼｯｸM-PRO" pitchFamily="49" charset="-128"/>
          <a:ea typeface="HG丸ｺﾞｼｯｸM-PRO" pitchFamily="49" charset="-128"/>
        </a:defRPr>
      </a:lvl2pPr>
      <a:lvl3pPr algn="ctr" rtl="0" eaLnBrk="0" fontAlgn="base" hangingPunct="0">
        <a:spcBef>
          <a:spcPct val="0"/>
        </a:spcBef>
        <a:spcAft>
          <a:spcPct val="0"/>
        </a:spcAft>
        <a:defRPr kumimoji="1" sz="4400">
          <a:solidFill>
            <a:srgbClr val="0066FF"/>
          </a:solidFill>
          <a:latin typeface="HG丸ｺﾞｼｯｸM-PRO" pitchFamily="49" charset="-128"/>
          <a:ea typeface="HG丸ｺﾞｼｯｸM-PRO" pitchFamily="49" charset="-128"/>
        </a:defRPr>
      </a:lvl3pPr>
      <a:lvl4pPr algn="ctr" rtl="0" eaLnBrk="0" fontAlgn="base" hangingPunct="0">
        <a:spcBef>
          <a:spcPct val="0"/>
        </a:spcBef>
        <a:spcAft>
          <a:spcPct val="0"/>
        </a:spcAft>
        <a:defRPr kumimoji="1" sz="4400">
          <a:solidFill>
            <a:srgbClr val="0066FF"/>
          </a:solidFill>
          <a:latin typeface="HG丸ｺﾞｼｯｸM-PRO" pitchFamily="49" charset="-128"/>
          <a:ea typeface="HG丸ｺﾞｼｯｸM-PRO" pitchFamily="49" charset="-128"/>
        </a:defRPr>
      </a:lvl4pPr>
      <a:lvl5pPr algn="ctr" rtl="0" eaLnBrk="0" fontAlgn="base" hangingPunct="0">
        <a:spcBef>
          <a:spcPct val="0"/>
        </a:spcBef>
        <a:spcAft>
          <a:spcPct val="0"/>
        </a:spcAft>
        <a:defRPr kumimoji="1" sz="4400">
          <a:solidFill>
            <a:srgbClr val="0066FF"/>
          </a:solidFill>
          <a:latin typeface="HG丸ｺﾞｼｯｸM-PRO" pitchFamily="49" charset="-128"/>
          <a:ea typeface="HG丸ｺﾞｼｯｸM-PRO" pitchFamily="49" charset="-128"/>
        </a:defRPr>
      </a:lvl5pPr>
      <a:lvl6pPr marL="457200" algn="ctr" rtl="0" fontAlgn="base">
        <a:spcBef>
          <a:spcPct val="0"/>
        </a:spcBef>
        <a:spcAft>
          <a:spcPct val="0"/>
        </a:spcAft>
        <a:defRPr kumimoji="1" sz="4400">
          <a:solidFill>
            <a:srgbClr val="0066FF"/>
          </a:solidFill>
          <a:latin typeface="HG丸ｺﾞｼｯｸM-PRO" pitchFamily="49" charset="-128"/>
          <a:ea typeface="HG丸ｺﾞｼｯｸM-PRO" pitchFamily="49" charset="-128"/>
        </a:defRPr>
      </a:lvl6pPr>
      <a:lvl7pPr marL="914400" algn="ctr" rtl="0" fontAlgn="base">
        <a:spcBef>
          <a:spcPct val="0"/>
        </a:spcBef>
        <a:spcAft>
          <a:spcPct val="0"/>
        </a:spcAft>
        <a:defRPr kumimoji="1" sz="4400">
          <a:solidFill>
            <a:srgbClr val="0066FF"/>
          </a:solidFill>
          <a:latin typeface="HG丸ｺﾞｼｯｸM-PRO" pitchFamily="49" charset="-128"/>
          <a:ea typeface="HG丸ｺﾞｼｯｸM-PRO" pitchFamily="49" charset="-128"/>
        </a:defRPr>
      </a:lvl7pPr>
      <a:lvl8pPr marL="1371600" algn="ctr" rtl="0" fontAlgn="base">
        <a:spcBef>
          <a:spcPct val="0"/>
        </a:spcBef>
        <a:spcAft>
          <a:spcPct val="0"/>
        </a:spcAft>
        <a:defRPr kumimoji="1" sz="4400">
          <a:solidFill>
            <a:srgbClr val="0066FF"/>
          </a:solidFill>
          <a:latin typeface="HG丸ｺﾞｼｯｸM-PRO" pitchFamily="49" charset="-128"/>
          <a:ea typeface="HG丸ｺﾞｼｯｸM-PRO" pitchFamily="49" charset="-128"/>
        </a:defRPr>
      </a:lvl8pPr>
      <a:lvl9pPr marL="1828800" algn="ctr" rtl="0" fontAlgn="base">
        <a:spcBef>
          <a:spcPct val="0"/>
        </a:spcBef>
        <a:spcAft>
          <a:spcPct val="0"/>
        </a:spcAft>
        <a:defRPr kumimoji="1" sz="4400">
          <a:solidFill>
            <a:srgbClr val="0066FF"/>
          </a:solidFill>
          <a:latin typeface="HG丸ｺﾞｼｯｸM-PRO" pitchFamily="49" charset="-128"/>
          <a:ea typeface="HG丸ｺﾞｼｯｸM-PRO" pitchFamily="49" charset="-128"/>
        </a:defRPr>
      </a:lvl9pPr>
    </p:titleStyle>
    <p:bodyStyle>
      <a:lvl1pPr marL="342900" indent="-342900" algn="l" rtl="0" eaLnBrk="0" fontAlgn="base" hangingPunct="0">
        <a:spcBef>
          <a:spcPct val="20000"/>
        </a:spcBef>
        <a:spcAft>
          <a:spcPct val="0"/>
        </a:spcAft>
        <a:buBlip>
          <a:blip r:embed="rId18"/>
        </a:buBlip>
        <a:defRPr kumimoji="1" sz="3200">
          <a:solidFill>
            <a:srgbClr val="3399FF"/>
          </a:solidFill>
          <a:latin typeface="+mn-lt"/>
          <a:ea typeface="+mn-ea"/>
          <a:cs typeface="+mn-cs"/>
        </a:defRPr>
      </a:lvl1pPr>
      <a:lvl2pPr marL="742950" indent="-285750" algn="l" rtl="0" eaLnBrk="0" fontAlgn="base" hangingPunct="0">
        <a:spcBef>
          <a:spcPct val="20000"/>
        </a:spcBef>
        <a:spcAft>
          <a:spcPct val="0"/>
        </a:spcAft>
        <a:buBlip>
          <a:blip r:embed="rId18"/>
        </a:buBlip>
        <a:defRPr kumimoji="1" sz="2800">
          <a:solidFill>
            <a:srgbClr val="3399FF"/>
          </a:solidFill>
          <a:latin typeface="+mn-lt"/>
          <a:ea typeface="+mn-ea"/>
        </a:defRPr>
      </a:lvl2pPr>
      <a:lvl3pPr marL="1143000" indent="-228600" algn="l" rtl="0" eaLnBrk="0" fontAlgn="base" hangingPunct="0">
        <a:spcBef>
          <a:spcPct val="20000"/>
        </a:spcBef>
        <a:spcAft>
          <a:spcPct val="0"/>
        </a:spcAft>
        <a:buBlip>
          <a:blip r:embed="rId18"/>
        </a:buBlip>
        <a:defRPr kumimoji="1" sz="2400">
          <a:solidFill>
            <a:srgbClr val="3399FF"/>
          </a:solidFill>
          <a:latin typeface="+mn-lt"/>
          <a:ea typeface="+mn-ea"/>
        </a:defRPr>
      </a:lvl3pPr>
      <a:lvl4pPr marL="1600200" indent="-228600" algn="l" rtl="0" eaLnBrk="0" fontAlgn="base" hangingPunct="0">
        <a:spcBef>
          <a:spcPct val="20000"/>
        </a:spcBef>
        <a:spcAft>
          <a:spcPct val="0"/>
        </a:spcAft>
        <a:buBlip>
          <a:blip r:embed="rId18"/>
        </a:buBlip>
        <a:defRPr kumimoji="1" sz="2000">
          <a:solidFill>
            <a:srgbClr val="3399FF"/>
          </a:solidFill>
          <a:latin typeface="+mn-lt"/>
          <a:ea typeface="+mn-ea"/>
        </a:defRPr>
      </a:lvl4pPr>
      <a:lvl5pPr marL="2057400" indent="-228600" algn="l" rtl="0" eaLnBrk="0" fontAlgn="base" hangingPunct="0">
        <a:spcBef>
          <a:spcPct val="20000"/>
        </a:spcBef>
        <a:spcAft>
          <a:spcPct val="0"/>
        </a:spcAft>
        <a:buBlip>
          <a:blip r:embed="rId18"/>
        </a:buBlip>
        <a:defRPr kumimoji="1" sz="2000">
          <a:solidFill>
            <a:srgbClr val="3399FF"/>
          </a:solidFill>
          <a:latin typeface="+mn-lt"/>
          <a:ea typeface="+mn-ea"/>
        </a:defRPr>
      </a:lvl5pPr>
      <a:lvl6pPr marL="2514600" indent="-228600" algn="l" rtl="0" fontAlgn="base">
        <a:spcBef>
          <a:spcPct val="20000"/>
        </a:spcBef>
        <a:spcAft>
          <a:spcPct val="0"/>
        </a:spcAft>
        <a:buBlip>
          <a:blip r:embed="rId18"/>
        </a:buBlip>
        <a:defRPr kumimoji="1" sz="2000">
          <a:solidFill>
            <a:srgbClr val="3399FF"/>
          </a:solidFill>
          <a:latin typeface="+mn-lt"/>
          <a:ea typeface="+mn-ea"/>
        </a:defRPr>
      </a:lvl6pPr>
      <a:lvl7pPr marL="2971800" indent="-228600" algn="l" rtl="0" fontAlgn="base">
        <a:spcBef>
          <a:spcPct val="20000"/>
        </a:spcBef>
        <a:spcAft>
          <a:spcPct val="0"/>
        </a:spcAft>
        <a:buBlip>
          <a:blip r:embed="rId18"/>
        </a:buBlip>
        <a:defRPr kumimoji="1" sz="2000">
          <a:solidFill>
            <a:srgbClr val="3399FF"/>
          </a:solidFill>
          <a:latin typeface="+mn-lt"/>
          <a:ea typeface="+mn-ea"/>
        </a:defRPr>
      </a:lvl7pPr>
      <a:lvl8pPr marL="3429000" indent="-228600" algn="l" rtl="0" fontAlgn="base">
        <a:spcBef>
          <a:spcPct val="20000"/>
        </a:spcBef>
        <a:spcAft>
          <a:spcPct val="0"/>
        </a:spcAft>
        <a:buBlip>
          <a:blip r:embed="rId18"/>
        </a:buBlip>
        <a:defRPr kumimoji="1" sz="2000">
          <a:solidFill>
            <a:srgbClr val="3399FF"/>
          </a:solidFill>
          <a:latin typeface="+mn-lt"/>
          <a:ea typeface="+mn-ea"/>
        </a:defRPr>
      </a:lvl8pPr>
      <a:lvl9pPr marL="3886200" indent="-228600" algn="l" rtl="0" fontAlgn="base">
        <a:spcBef>
          <a:spcPct val="20000"/>
        </a:spcBef>
        <a:spcAft>
          <a:spcPct val="0"/>
        </a:spcAft>
        <a:buBlip>
          <a:blip r:embed="rId18"/>
        </a:buBlip>
        <a:defRPr kumimoji="1" sz="2000">
          <a:solidFill>
            <a:srgbClr val="3399FF"/>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7411" name="テキスト プレースホルダー 2"/>
          <p:cNvSpPr>
            <a:spLocks noGrp="1"/>
          </p:cNvSpPr>
          <p:nvPr>
            <p:ph type="body" idx="1"/>
          </p:nvPr>
        </p:nvSpPr>
        <p:spPr bwMode="auto">
          <a:xfrm>
            <a:off x="457200" y="1600203"/>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spcBef>
                <a:spcPct val="20000"/>
              </a:spcBef>
              <a:buClr>
                <a:schemeClr val="tx2"/>
              </a:buClr>
              <a:buSzPct val="60000"/>
              <a:defRPr sz="1200">
                <a:solidFill>
                  <a:schemeClr val="tx1">
                    <a:tint val="75000"/>
                  </a:schemeClr>
                </a:solidFill>
                <a:ea typeface="ＭＳ Ｐゴシック" pitchFamily="50" charset="-128"/>
              </a:defRPr>
            </a:lvl1pPr>
          </a:lstStyle>
          <a:p>
            <a:pPr>
              <a:defRPr/>
            </a:pPr>
            <a:fld id="{DAC95B4E-CB7D-4450-9881-960767CC6D5D}" type="datetime1">
              <a:rPr lang="en-US" altLang="ja-JP" smtClean="0"/>
              <a:t>6/26/2023</a:t>
            </a:fld>
            <a:endParaRPr lang="en-US" altLang="ja-JP" dirty="0"/>
          </a:p>
        </p:txBody>
      </p:sp>
      <p:sp>
        <p:nvSpPr>
          <p:cNvPr id="5" name="フッター プレースホルダー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spcBef>
                <a:spcPct val="20000"/>
              </a:spcBef>
              <a:buClr>
                <a:schemeClr val="tx2"/>
              </a:buClr>
              <a:buSzPct val="60000"/>
              <a:defRPr sz="1200">
                <a:solidFill>
                  <a:schemeClr val="tx1">
                    <a:tint val="75000"/>
                  </a:schemeClr>
                </a:solidFill>
                <a:ea typeface="ＭＳ Ｐゴシック" pitchFamily="50" charset="-128"/>
              </a:defRPr>
            </a:lvl1pPr>
          </a:lstStyle>
          <a:p>
            <a:pPr>
              <a:defRPr/>
            </a:pPr>
            <a:endParaRPr lang="en-US" altLang="ja-JP" dirty="0"/>
          </a:p>
        </p:txBody>
      </p:sp>
      <p:sp>
        <p:nvSpPr>
          <p:cNvPr id="6" name="スライド番号プレースホルダー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spcBef>
                <a:spcPct val="20000"/>
              </a:spcBef>
              <a:buClr>
                <a:schemeClr val="tx2"/>
              </a:buClr>
              <a:buSzPct val="60000"/>
              <a:defRPr sz="1200">
                <a:solidFill>
                  <a:schemeClr val="tx1">
                    <a:tint val="75000"/>
                  </a:schemeClr>
                </a:solidFill>
                <a:ea typeface="ＭＳ Ｐゴシック" pitchFamily="50" charset="-128"/>
              </a:defRPr>
            </a:lvl1pPr>
          </a:lstStyle>
          <a:p>
            <a:pPr>
              <a:defRPr/>
            </a:pPr>
            <a:fld id="{3634DB8B-2569-49C5-AADB-9DFA18173AD2}"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22"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2F18677-A13D-4ADA-9E7B-18C359736702}" type="datetime1">
              <a:rPr lang="en-US" altLang="ja-JP" smtClean="0">
                <a:solidFill>
                  <a:prstClr val="black">
                    <a:tint val="75000"/>
                  </a:prstClr>
                </a:solidFill>
                <a:latin typeface="Calibri"/>
                <a:ea typeface="ＭＳ Ｐゴシック"/>
              </a:rPr>
              <a:pPr fontAlgn="auto">
                <a:spcBef>
                  <a:spcPts val="0"/>
                </a:spcBef>
                <a:spcAft>
                  <a:spcPts val="0"/>
                </a:spcAft>
              </a:pPr>
              <a:t>6/26/2023</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C09DB0C-75EA-4B5A-A61B-CB231569DBF4}"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5009713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8.gif"/></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8.gif"/></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8.gif"/></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8.gif"/></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Layout" Target="../slideLayouts/slideLayout17.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012160" y="4277311"/>
            <a:ext cx="3130664" cy="2605408"/>
          </a:xfrm>
          <a:prstGeom prst="rect">
            <a:avLst/>
          </a:prstGeom>
        </p:spPr>
      </p:pic>
      <p:pic>
        <p:nvPicPr>
          <p:cNvPr id="5" name="図 4"/>
          <p:cNvPicPr>
            <a:picLocks noChangeAspect="1"/>
          </p:cNvPicPr>
          <p:nvPr/>
        </p:nvPicPr>
        <p:blipFill>
          <a:blip r:embed="rId4"/>
          <a:stretch>
            <a:fillRect/>
          </a:stretch>
        </p:blipFill>
        <p:spPr>
          <a:xfrm>
            <a:off x="81728" y="76651"/>
            <a:ext cx="1897984" cy="2056205"/>
          </a:xfrm>
          <a:prstGeom prst="rect">
            <a:avLst/>
          </a:prstGeom>
        </p:spPr>
      </p:pic>
      <p:sp>
        <p:nvSpPr>
          <p:cNvPr id="9" name="角丸四角形 8"/>
          <p:cNvSpPr/>
          <p:nvPr/>
        </p:nvSpPr>
        <p:spPr>
          <a:xfrm>
            <a:off x="1360384" y="4575965"/>
            <a:ext cx="6064455" cy="7836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ja-JP" altLang="en-US" sz="2800" dirty="0">
                <a:solidFill>
                  <a:schemeClr val="tx1"/>
                </a:solidFill>
              </a:rPr>
              <a:t>社会福祉法人 </a:t>
            </a:r>
            <a:r>
              <a:rPr lang="ja-JP" altLang="ja-JP" sz="2800" dirty="0">
                <a:solidFill>
                  <a:schemeClr val="tx1"/>
                </a:solidFill>
              </a:rPr>
              <a:t>大阪府</a:t>
            </a:r>
            <a:r>
              <a:rPr lang="ja-JP" altLang="en-US" sz="2800" dirty="0">
                <a:solidFill>
                  <a:schemeClr val="tx1"/>
                </a:solidFill>
              </a:rPr>
              <a:t>社会福祉協議会</a:t>
            </a:r>
            <a:endParaRPr lang="en-US" altLang="ja-JP" sz="2800" dirty="0">
              <a:solidFill>
                <a:schemeClr val="tx1"/>
              </a:solidFill>
            </a:endParaRPr>
          </a:p>
          <a:p>
            <a:pPr algn="ctr" eaLnBrk="1" hangingPunct="1"/>
            <a:r>
              <a:rPr lang="ja-JP" altLang="en-US" sz="2800" dirty="0">
                <a:solidFill>
                  <a:schemeClr val="tx1"/>
                </a:solidFill>
              </a:rPr>
              <a:t>社会貢献推進室</a:t>
            </a:r>
            <a:endParaRPr lang="ja-JP" altLang="ja-JP" sz="2800" dirty="0">
              <a:solidFill>
                <a:schemeClr val="tx1"/>
              </a:solidFill>
            </a:endParaRPr>
          </a:p>
        </p:txBody>
      </p:sp>
      <p:pic>
        <p:nvPicPr>
          <p:cNvPr id="6" name="図 5"/>
          <p:cNvPicPr>
            <a:picLocks noChangeAspect="1"/>
          </p:cNvPicPr>
          <p:nvPr/>
        </p:nvPicPr>
        <p:blipFill>
          <a:blip r:embed="rId5"/>
          <a:stretch>
            <a:fillRect/>
          </a:stretch>
        </p:blipFill>
        <p:spPr>
          <a:xfrm>
            <a:off x="6496604" y="115329"/>
            <a:ext cx="2646220" cy="1369456"/>
          </a:xfrm>
          <a:prstGeom prst="rect">
            <a:avLst/>
          </a:prstGeom>
        </p:spPr>
      </p:pic>
      <p:sp>
        <p:nvSpPr>
          <p:cNvPr id="7" name="角丸四角形 6"/>
          <p:cNvSpPr/>
          <p:nvPr/>
        </p:nvSpPr>
        <p:spPr>
          <a:xfrm>
            <a:off x="0" y="2347031"/>
            <a:ext cx="9142824" cy="15808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ja-JP" altLang="en-US" sz="3200" kern="0" dirty="0">
                <a:solidFill>
                  <a:prstClr val="black"/>
                </a:solidFill>
                <a:latin typeface="Corbel"/>
              </a:rPr>
              <a:t>「大阪しあわせネットワーク支援システム」</a:t>
            </a:r>
            <a:endParaRPr lang="en-US" altLang="ja-JP" sz="3200" kern="0" dirty="0">
              <a:solidFill>
                <a:prstClr val="black"/>
              </a:solidFill>
              <a:latin typeface="Corbel"/>
            </a:endParaRPr>
          </a:p>
          <a:p>
            <a:pPr algn="ctr" fontAlgn="auto">
              <a:spcBef>
                <a:spcPts val="0"/>
              </a:spcBef>
              <a:spcAft>
                <a:spcPts val="0"/>
              </a:spcAft>
              <a:defRPr/>
            </a:pPr>
            <a:r>
              <a:rPr lang="ja-JP" altLang="en-US" sz="3200" kern="0" dirty="0">
                <a:solidFill>
                  <a:prstClr val="black"/>
                </a:solidFill>
                <a:latin typeface="Corbel"/>
              </a:rPr>
              <a:t>利用の手引き</a:t>
            </a:r>
            <a:endParaRPr lang="en-US" altLang="ja-JP" sz="1800" kern="0" dirty="0">
              <a:solidFill>
                <a:prstClr val="black"/>
              </a:solidFill>
              <a:latin typeface="Corbel"/>
            </a:endParaRPr>
          </a:p>
          <a:p>
            <a:pPr algn="ctr" fontAlgn="auto">
              <a:spcBef>
                <a:spcPts val="0"/>
              </a:spcBef>
              <a:spcAft>
                <a:spcPts val="0"/>
              </a:spcAft>
              <a:defRPr/>
            </a:pPr>
            <a:r>
              <a:rPr lang="ja-JP" altLang="en-US" sz="2400" kern="0" dirty="0">
                <a:solidFill>
                  <a:prstClr val="black"/>
                </a:solidFill>
                <a:latin typeface="Corbel"/>
              </a:rPr>
              <a:t>（令和</a:t>
            </a:r>
            <a:r>
              <a:rPr lang="en-US" altLang="ja-JP" sz="2400" kern="0" dirty="0">
                <a:solidFill>
                  <a:prstClr val="black"/>
                </a:solidFill>
                <a:latin typeface="Corbel"/>
              </a:rPr>
              <a:t>5</a:t>
            </a:r>
            <a:r>
              <a:rPr lang="ja-JP" altLang="en-US" sz="2400" kern="0" dirty="0">
                <a:solidFill>
                  <a:prstClr val="black"/>
                </a:solidFill>
                <a:latin typeface="Corbel"/>
              </a:rPr>
              <a:t>年</a:t>
            </a:r>
            <a:r>
              <a:rPr lang="en-US" altLang="ja-JP" sz="2400" kern="0" dirty="0">
                <a:solidFill>
                  <a:prstClr val="black"/>
                </a:solidFill>
                <a:latin typeface="Corbel"/>
              </a:rPr>
              <a:t>6</a:t>
            </a:r>
            <a:r>
              <a:rPr lang="ja-JP" altLang="en-US" sz="2400" kern="0" dirty="0">
                <a:solidFill>
                  <a:prstClr val="black"/>
                </a:solidFill>
                <a:latin typeface="Corbel"/>
              </a:rPr>
              <a:t>月</a:t>
            </a:r>
            <a:r>
              <a:rPr lang="en-US" altLang="ja-JP" sz="2400" kern="0">
                <a:solidFill>
                  <a:prstClr val="black"/>
                </a:solidFill>
                <a:latin typeface="Corbel"/>
              </a:rPr>
              <a:t>1</a:t>
            </a:r>
            <a:r>
              <a:rPr lang="ja-JP" altLang="en-US" sz="2400" kern="0">
                <a:solidFill>
                  <a:prstClr val="black"/>
                </a:solidFill>
                <a:latin typeface="Corbel"/>
              </a:rPr>
              <a:t>日</a:t>
            </a:r>
            <a:r>
              <a:rPr lang="ja-JP" altLang="en-US" sz="2400" kern="0" dirty="0">
                <a:solidFill>
                  <a:prstClr val="black"/>
                </a:solidFill>
                <a:latin typeface="Corbel"/>
              </a:rPr>
              <a:t>発行　第</a:t>
            </a:r>
            <a:r>
              <a:rPr lang="en-US" altLang="ja-JP" sz="2400" kern="0" dirty="0">
                <a:solidFill>
                  <a:prstClr val="black"/>
                </a:solidFill>
                <a:latin typeface="Corbel"/>
              </a:rPr>
              <a:t>10</a:t>
            </a:r>
            <a:r>
              <a:rPr lang="ja-JP" altLang="en-US" sz="2400" kern="0" dirty="0">
                <a:solidFill>
                  <a:prstClr val="black"/>
                </a:solidFill>
                <a:latin typeface="Corbel"/>
              </a:rPr>
              <a:t>版）</a:t>
            </a:r>
            <a:endParaRPr lang="en-US" altLang="ja-JP" sz="4000" kern="0" dirty="0">
              <a:solidFill>
                <a:prstClr val="black"/>
              </a:solidFill>
              <a:latin typeface="Corbel"/>
            </a:endParaRPr>
          </a:p>
        </p:txBody>
      </p:sp>
    </p:spTree>
    <p:extLst>
      <p:ext uri="{BB962C8B-B14F-4D97-AF65-F5344CB8AC3E}">
        <p14:creationId xmlns:p14="http://schemas.microsoft.com/office/powerpoint/2010/main" val="3555596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8DCADCC-71F2-7A13-134F-AF4510365334}"/>
              </a:ext>
            </a:extLst>
          </p:cNvPr>
          <p:cNvPicPr>
            <a:picLocks noChangeAspect="1"/>
          </p:cNvPicPr>
          <p:nvPr/>
        </p:nvPicPr>
        <p:blipFill>
          <a:blip r:embed="rId3"/>
          <a:stretch>
            <a:fillRect/>
          </a:stretch>
        </p:blipFill>
        <p:spPr>
          <a:xfrm>
            <a:off x="89833" y="2177026"/>
            <a:ext cx="9050735" cy="4610447"/>
          </a:xfrm>
          <a:prstGeom prst="rect">
            <a:avLst/>
          </a:prstGeom>
        </p:spPr>
      </p:pic>
      <p:sp>
        <p:nvSpPr>
          <p:cNvPr id="2" name="スライド番号プレースホルダー 1"/>
          <p:cNvSpPr>
            <a:spLocks noGrp="1"/>
          </p:cNvSpPr>
          <p:nvPr>
            <p:ph type="sldNum" sz="quarter" idx="11"/>
          </p:nvPr>
        </p:nvSpPr>
        <p:spPr>
          <a:xfrm>
            <a:off x="7006968" y="6469335"/>
            <a:ext cx="2133600" cy="365125"/>
          </a:xfrm>
        </p:spPr>
        <p:txBody>
          <a:bodyPr/>
          <a:lstStyle/>
          <a:p>
            <a:pPr algn="r"/>
            <a:fld id="{D4C49B74-5DB2-4B03-B1D2-7F6A3C51C318}" type="slidenum">
              <a:rPr lang="en-US" smtClean="0">
                <a:solidFill>
                  <a:prstClr val="black"/>
                </a:solidFill>
              </a:rPr>
              <a:pPr algn="r"/>
              <a:t>10</a:t>
            </a:fld>
            <a:endParaRPr lang="en-US" dirty="0">
              <a:solidFill>
                <a:prstClr val="black"/>
              </a:solidFill>
            </a:endParaRPr>
          </a:p>
        </p:txBody>
      </p:sp>
      <p:sp>
        <p:nvSpPr>
          <p:cNvPr id="15" name="正方形/長方形 14"/>
          <p:cNvSpPr/>
          <p:nvPr/>
        </p:nvSpPr>
        <p:spPr>
          <a:xfrm>
            <a:off x="249804" y="519672"/>
            <a:ext cx="8640960" cy="1606069"/>
          </a:xfrm>
          <a:prstGeom prst="rect">
            <a:avLst/>
          </a:prstGeom>
          <a:no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ログインすると、最初に「</a:t>
            </a:r>
            <a:r>
              <a:rPr lang="en-US" altLang="ja-JP" dirty="0">
                <a:solidFill>
                  <a:schemeClr val="tx1"/>
                </a:solidFill>
                <a:latin typeface="+mn-ea"/>
              </a:rPr>
              <a:t>TOP</a:t>
            </a:r>
            <a:r>
              <a:rPr lang="ja-JP" altLang="en-US" dirty="0">
                <a:solidFill>
                  <a:schemeClr val="tx1"/>
                </a:solidFill>
                <a:latin typeface="+mn-ea"/>
              </a:rPr>
              <a:t>画面」が表示されます。</a:t>
            </a:r>
            <a:endParaRPr lang="en-US" altLang="ja-JP" dirty="0">
              <a:solidFill>
                <a:schemeClr val="tx1"/>
              </a:solidFill>
              <a:latin typeface="+mn-ea"/>
            </a:endParaRPr>
          </a:p>
          <a:p>
            <a:r>
              <a:rPr lang="ja-JP" altLang="en-US" dirty="0">
                <a:solidFill>
                  <a:schemeClr val="tx1"/>
                </a:solidFill>
                <a:latin typeface="+mn-ea"/>
              </a:rPr>
              <a:t>「</a:t>
            </a:r>
            <a:r>
              <a:rPr lang="en-US" altLang="ja-JP" dirty="0">
                <a:solidFill>
                  <a:schemeClr val="tx1"/>
                </a:solidFill>
                <a:latin typeface="+mn-ea"/>
              </a:rPr>
              <a:t>TOP</a:t>
            </a:r>
            <a:r>
              <a:rPr lang="ja-JP" altLang="en-US" dirty="0">
                <a:solidFill>
                  <a:schemeClr val="tx1"/>
                </a:solidFill>
                <a:latin typeface="+mn-ea"/>
              </a:rPr>
              <a:t>画面」では、「総合生活相談員」として登録するコミュニティソーシャルワーカー（</a:t>
            </a:r>
            <a:r>
              <a:rPr lang="en-US" altLang="ja-JP" dirty="0">
                <a:solidFill>
                  <a:schemeClr val="tx1"/>
                </a:solidFill>
                <a:latin typeface="+mn-ea"/>
              </a:rPr>
              <a:t>CSW</a:t>
            </a:r>
            <a:r>
              <a:rPr lang="ja-JP" altLang="en-US" dirty="0">
                <a:solidFill>
                  <a:schemeClr val="tx1"/>
                </a:solidFill>
                <a:latin typeface="+mn-ea"/>
              </a:rPr>
              <a:t>）や保育園のスマイルサポーターの情報、貴施設で対応した「生活困窮者レスキュー事業」の未終結記録の通知、貴施設向けに発信された「お知らせ」が表示されます。</a:t>
            </a:r>
            <a:endParaRPr lang="en-US" altLang="ja-JP" dirty="0">
              <a:solidFill>
                <a:schemeClr val="tx1"/>
              </a:solidFill>
              <a:latin typeface="+mn-ea"/>
            </a:endParaRPr>
          </a:p>
        </p:txBody>
      </p:sp>
      <p:sp>
        <p:nvSpPr>
          <p:cNvPr id="12" name="角丸四角形 11"/>
          <p:cNvSpPr/>
          <p:nvPr/>
        </p:nvSpPr>
        <p:spPr>
          <a:xfrm>
            <a:off x="1932902" y="6241371"/>
            <a:ext cx="5364596" cy="46148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89832" y="4735656"/>
            <a:ext cx="1685293" cy="1757647"/>
          </a:xfrm>
          <a:prstGeom prst="wedgeRoundRectCallout">
            <a:avLst>
              <a:gd name="adj1" fmla="val 64254"/>
              <a:gd name="adj2" fmla="val 4857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0" dirty="0">
                <a:solidFill>
                  <a:schemeClr val="tx1"/>
                </a:solidFill>
                <a:latin typeface="+mn-ea"/>
              </a:rPr>
              <a:t>貴施設向けに発信された各種連絡等が「お知らせ」欄に表示されます</a:t>
            </a:r>
            <a:endParaRPr kumimoji="1" lang="ja-JP" altLang="en-US" sz="1800" dirty="0"/>
          </a:p>
        </p:txBody>
      </p:sp>
      <p:sp>
        <p:nvSpPr>
          <p:cNvPr id="9" name="角丸四角形 8"/>
          <p:cNvSpPr/>
          <p:nvPr/>
        </p:nvSpPr>
        <p:spPr>
          <a:xfrm>
            <a:off x="1932903" y="3121216"/>
            <a:ext cx="5364595" cy="43796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907704" y="4941169"/>
            <a:ext cx="5364596" cy="111346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6205771" y="4207536"/>
            <a:ext cx="2592288" cy="1334085"/>
          </a:xfrm>
          <a:prstGeom prst="wedgeRoundRectCallout">
            <a:avLst>
              <a:gd name="adj1" fmla="val -56668"/>
              <a:gd name="adj2" fmla="val 6386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0" dirty="0">
                <a:solidFill>
                  <a:schemeClr val="tx1"/>
                </a:solidFill>
                <a:latin typeface="+mn-ea"/>
              </a:rPr>
              <a:t>貴施設で対応した「生活困窮者レスキュー事業」の未終結記録がある場合に通知されます</a:t>
            </a:r>
            <a:endParaRPr kumimoji="1" lang="ja-JP" altLang="en-US" sz="1800" dirty="0"/>
          </a:p>
        </p:txBody>
      </p:sp>
      <p:sp>
        <p:nvSpPr>
          <p:cNvPr id="8" name="角丸四角形吹き出し 7"/>
          <p:cNvSpPr/>
          <p:nvPr/>
        </p:nvSpPr>
        <p:spPr>
          <a:xfrm>
            <a:off x="60613" y="2190748"/>
            <a:ext cx="3910289" cy="1235942"/>
          </a:xfrm>
          <a:prstGeom prst="wedgeRoundRectCallout">
            <a:avLst>
              <a:gd name="adj1" fmla="val 53504"/>
              <a:gd name="adj2" fmla="val 4166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0" dirty="0">
                <a:solidFill>
                  <a:schemeClr val="tx1"/>
                </a:solidFill>
                <a:latin typeface="+mn-ea"/>
              </a:rPr>
              <a:t>貴施設の「総合生活相談員」として登録しているコミュニティソーシャルワーカー（</a:t>
            </a:r>
            <a:r>
              <a:rPr lang="en-US" altLang="ja-JP" sz="1800" dirty="0">
                <a:solidFill>
                  <a:schemeClr val="tx1"/>
                </a:solidFill>
                <a:latin typeface="+mn-ea"/>
              </a:rPr>
              <a:t>CSW</a:t>
            </a:r>
            <a:r>
              <a:rPr lang="ja-JP" altLang="en-US" sz="1800" dirty="0">
                <a:solidFill>
                  <a:schemeClr val="tx1"/>
                </a:solidFill>
                <a:latin typeface="+mn-ea"/>
              </a:rPr>
              <a:t>）やスマイルサポーターの情報が表示されます</a:t>
            </a:r>
            <a:endParaRPr kumimoji="1" lang="ja-JP" altLang="en-US" sz="1800" dirty="0"/>
          </a:p>
        </p:txBody>
      </p:sp>
      <p:sp>
        <p:nvSpPr>
          <p:cNvPr id="13" name="角丸四角形 12"/>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３．「</a:t>
            </a:r>
            <a:r>
              <a:rPr lang="en-US" altLang="ja-JP" sz="2400" dirty="0"/>
              <a:t>TOP</a:t>
            </a:r>
            <a:r>
              <a:rPr lang="ja-JP" altLang="en-US" sz="2400" dirty="0"/>
              <a:t>画面」について②</a:t>
            </a:r>
            <a:endParaRPr lang="en-US" altLang="ja-JP" sz="2400" dirty="0"/>
          </a:p>
        </p:txBody>
      </p:sp>
    </p:spTree>
    <p:extLst>
      <p:ext uri="{BB962C8B-B14F-4D97-AF65-F5344CB8AC3E}">
        <p14:creationId xmlns:p14="http://schemas.microsoft.com/office/powerpoint/2010/main" val="59490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9096431-2FC7-5186-A4A7-E72F8C577265}"/>
              </a:ext>
            </a:extLst>
          </p:cNvPr>
          <p:cNvPicPr>
            <a:picLocks noChangeAspect="1"/>
          </p:cNvPicPr>
          <p:nvPr/>
        </p:nvPicPr>
        <p:blipFill>
          <a:blip r:embed="rId3"/>
          <a:stretch>
            <a:fillRect/>
          </a:stretch>
        </p:blipFill>
        <p:spPr>
          <a:xfrm>
            <a:off x="43200" y="1914277"/>
            <a:ext cx="9144000" cy="4534002"/>
          </a:xfrm>
          <a:prstGeom prst="rect">
            <a:avLst/>
          </a:prstGeom>
        </p:spPr>
      </p:pic>
      <p:sp>
        <p:nvSpPr>
          <p:cNvPr id="2" name="スライド番号プレースホルダー 1"/>
          <p:cNvSpPr>
            <a:spLocks noGrp="1"/>
          </p:cNvSpPr>
          <p:nvPr>
            <p:ph type="sldNum" sz="quarter" idx="11"/>
          </p:nvPr>
        </p:nvSpPr>
        <p:spPr>
          <a:xfrm>
            <a:off x="7006968" y="6469335"/>
            <a:ext cx="2133600" cy="365125"/>
          </a:xfrm>
        </p:spPr>
        <p:txBody>
          <a:bodyPr/>
          <a:lstStyle/>
          <a:p>
            <a:pPr algn="r"/>
            <a:fld id="{D4C49B74-5DB2-4B03-B1D2-7F6A3C51C318}" type="slidenum">
              <a:rPr lang="en-US" smtClean="0">
                <a:solidFill>
                  <a:prstClr val="black"/>
                </a:solidFill>
              </a:rPr>
              <a:pPr algn="r"/>
              <a:t>11</a:t>
            </a:fld>
            <a:endParaRPr lang="en-US" dirty="0">
              <a:solidFill>
                <a:prstClr val="black"/>
              </a:solidFill>
            </a:endParaRPr>
          </a:p>
        </p:txBody>
      </p:sp>
      <p:sp>
        <p:nvSpPr>
          <p:cNvPr id="15" name="正方形/長方形 14"/>
          <p:cNvSpPr/>
          <p:nvPr/>
        </p:nvSpPr>
        <p:spPr>
          <a:xfrm>
            <a:off x="249804" y="519673"/>
            <a:ext cx="8640960" cy="1325152"/>
          </a:xfrm>
          <a:prstGeom prst="rect">
            <a:avLst/>
          </a:prstGeom>
          <a:no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ログインすると、最初に「</a:t>
            </a:r>
            <a:r>
              <a:rPr lang="en-US" altLang="ja-JP" dirty="0">
                <a:solidFill>
                  <a:schemeClr val="tx1"/>
                </a:solidFill>
                <a:latin typeface="+mn-ea"/>
              </a:rPr>
              <a:t>TOP</a:t>
            </a:r>
            <a:r>
              <a:rPr lang="ja-JP" altLang="en-US" dirty="0">
                <a:solidFill>
                  <a:schemeClr val="tx1"/>
                </a:solidFill>
                <a:latin typeface="+mn-ea"/>
              </a:rPr>
              <a:t>画面」が表示されます。</a:t>
            </a:r>
            <a:endParaRPr lang="en-US" altLang="ja-JP" dirty="0">
              <a:solidFill>
                <a:schemeClr val="tx1"/>
              </a:solidFill>
              <a:latin typeface="+mn-ea"/>
            </a:endParaRPr>
          </a:p>
          <a:p>
            <a:r>
              <a:rPr lang="en-US" altLang="ja-JP" dirty="0">
                <a:solidFill>
                  <a:schemeClr val="tx1"/>
                </a:solidFill>
                <a:latin typeface="+mn-ea"/>
              </a:rPr>
              <a:t>TOP</a:t>
            </a:r>
            <a:r>
              <a:rPr lang="ja-JP" altLang="en-US" dirty="0">
                <a:solidFill>
                  <a:schemeClr val="tx1"/>
                </a:solidFill>
                <a:latin typeface="+mn-ea"/>
              </a:rPr>
              <a:t>画面では、総合生活相談員名・生活困窮者レスキュー事業の未終結記録・お知らせのほか、貴施設で登録されている「地域貢献事業」についても表示されます。</a:t>
            </a:r>
            <a:endParaRPr lang="en-US" altLang="ja-JP" dirty="0">
              <a:solidFill>
                <a:schemeClr val="tx1"/>
              </a:solidFill>
              <a:latin typeface="+mn-ea"/>
            </a:endParaRPr>
          </a:p>
        </p:txBody>
      </p:sp>
      <p:sp>
        <p:nvSpPr>
          <p:cNvPr id="11" name="角丸四角形 10"/>
          <p:cNvSpPr/>
          <p:nvPr/>
        </p:nvSpPr>
        <p:spPr>
          <a:xfrm>
            <a:off x="1187624" y="4221088"/>
            <a:ext cx="5688632" cy="125448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３．「</a:t>
            </a:r>
            <a:r>
              <a:rPr lang="en-US" altLang="ja-JP" sz="2400" dirty="0"/>
              <a:t>TOP</a:t>
            </a:r>
            <a:r>
              <a:rPr lang="ja-JP" altLang="en-US" sz="2400" dirty="0"/>
              <a:t>画面」について③</a:t>
            </a:r>
            <a:endParaRPr lang="en-US" altLang="ja-JP" sz="2400" dirty="0"/>
          </a:p>
        </p:txBody>
      </p:sp>
      <p:sp>
        <p:nvSpPr>
          <p:cNvPr id="6" name="角丸四角形吹き出し 5"/>
          <p:cNvSpPr/>
          <p:nvPr/>
        </p:nvSpPr>
        <p:spPr>
          <a:xfrm>
            <a:off x="277159" y="2420888"/>
            <a:ext cx="2006397" cy="1975818"/>
          </a:xfrm>
          <a:prstGeom prst="wedgeRoundRectCallout">
            <a:avLst>
              <a:gd name="adj1" fmla="val 35135"/>
              <a:gd name="adj2" fmla="val 6225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800" dirty="0">
                <a:solidFill>
                  <a:schemeClr val="tx1"/>
                </a:solidFill>
                <a:latin typeface="+mn-ea"/>
              </a:rPr>
              <a:t>P44</a:t>
            </a:r>
            <a:r>
              <a:rPr lang="ja-JP" altLang="en-US" sz="1800" dirty="0">
                <a:solidFill>
                  <a:schemeClr val="tx1"/>
                </a:solidFill>
                <a:latin typeface="+mn-ea"/>
              </a:rPr>
              <a:t>にて登録されている、貴施設の地域貢献事業について、表示されます。</a:t>
            </a:r>
            <a:endParaRPr kumimoji="1" lang="ja-JP" altLang="en-US" sz="1800" dirty="0"/>
          </a:p>
        </p:txBody>
      </p:sp>
      <p:sp>
        <p:nvSpPr>
          <p:cNvPr id="10" name="角丸四角形 15">
            <a:extLst>
              <a:ext uri="{FF2B5EF4-FFF2-40B4-BE49-F238E27FC236}">
                <a16:creationId xmlns:a16="http://schemas.microsoft.com/office/drawing/2014/main" id="{537C2039-0853-6672-392D-594CB329848C}"/>
              </a:ext>
            </a:extLst>
          </p:cNvPr>
          <p:cNvSpPr/>
          <p:nvPr/>
        </p:nvSpPr>
        <p:spPr>
          <a:xfrm>
            <a:off x="6977046" y="4192609"/>
            <a:ext cx="979330" cy="125448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8">
            <a:extLst>
              <a:ext uri="{FF2B5EF4-FFF2-40B4-BE49-F238E27FC236}">
                <a16:creationId xmlns:a16="http://schemas.microsoft.com/office/drawing/2014/main" id="{806C28C0-7D0D-C686-5556-CEEDF297FEFB}"/>
              </a:ext>
            </a:extLst>
          </p:cNvPr>
          <p:cNvSpPr/>
          <p:nvPr/>
        </p:nvSpPr>
        <p:spPr>
          <a:xfrm>
            <a:off x="4615200" y="3713673"/>
            <a:ext cx="3485192" cy="43796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Picture 2" descr="new">
            <a:extLst>
              <a:ext uri="{FF2B5EF4-FFF2-40B4-BE49-F238E27FC236}">
                <a16:creationId xmlns:a16="http://schemas.microsoft.com/office/drawing/2014/main" id="{EFBD9443-58A9-078F-9F2C-D65906A884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332" y="1485192"/>
            <a:ext cx="555339" cy="293605"/>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吹き出し 5">
            <a:extLst>
              <a:ext uri="{FF2B5EF4-FFF2-40B4-BE49-F238E27FC236}">
                <a16:creationId xmlns:a16="http://schemas.microsoft.com/office/drawing/2014/main" id="{7BA11DF1-C3AA-0470-AF9C-3FDA3ECD6A52}"/>
              </a:ext>
            </a:extLst>
          </p:cNvPr>
          <p:cNvSpPr/>
          <p:nvPr/>
        </p:nvSpPr>
        <p:spPr>
          <a:xfrm>
            <a:off x="2283556" y="5688906"/>
            <a:ext cx="6048673" cy="828825"/>
          </a:xfrm>
          <a:prstGeom prst="wedgeRoundRectCallout">
            <a:avLst>
              <a:gd name="adj1" fmla="val 35814"/>
              <a:gd name="adj2" fmla="val -9178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800" dirty="0">
                <a:solidFill>
                  <a:schemeClr val="tx1"/>
                </a:solidFill>
                <a:latin typeface="+mn-ea"/>
              </a:rPr>
              <a:t>P47</a:t>
            </a:r>
            <a:r>
              <a:rPr lang="ja-JP" altLang="en-US" sz="1800" dirty="0">
                <a:solidFill>
                  <a:schemeClr val="tx1"/>
                </a:solidFill>
                <a:latin typeface="+mn-ea"/>
              </a:rPr>
              <a:t>にて登録されている貴施設の地域貢献イベントのうち、今日以降</a:t>
            </a:r>
            <a:r>
              <a:rPr kumimoji="1" lang="ja-JP" altLang="en-US" sz="1800" dirty="0">
                <a:solidFill>
                  <a:schemeClr val="tx1"/>
                </a:solidFill>
                <a:latin typeface="+mn-ea"/>
              </a:rPr>
              <a:t>実施される予定のイベント件数が表示されます。</a:t>
            </a:r>
            <a:endParaRPr kumimoji="1" lang="ja-JP" altLang="en-US" sz="1800" dirty="0"/>
          </a:p>
        </p:txBody>
      </p:sp>
      <p:sp>
        <p:nvSpPr>
          <p:cNvPr id="18" name="角丸四角形吹き出し 5">
            <a:extLst>
              <a:ext uri="{FF2B5EF4-FFF2-40B4-BE49-F238E27FC236}">
                <a16:creationId xmlns:a16="http://schemas.microsoft.com/office/drawing/2014/main" id="{2CD668BD-D90F-C608-BB2D-7376E6870EE8}"/>
              </a:ext>
            </a:extLst>
          </p:cNvPr>
          <p:cNvSpPr/>
          <p:nvPr/>
        </p:nvSpPr>
        <p:spPr>
          <a:xfrm>
            <a:off x="4860032" y="2636912"/>
            <a:ext cx="3994415" cy="990583"/>
          </a:xfrm>
          <a:prstGeom prst="wedgeRoundRectCallout">
            <a:avLst>
              <a:gd name="adj1" fmla="val 1527"/>
              <a:gd name="adj2" fmla="val 6815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800" dirty="0">
                <a:solidFill>
                  <a:schemeClr val="tx1"/>
                </a:solidFill>
                <a:latin typeface="+mn-ea"/>
              </a:rPr>
              <a:t>P44</a:t>
            </a:r>
            <a:r>
              <a:rPr lang="ja-JP" altLang="en-US" sz="1800" dirty="0">
                <a:solidFill>
                  <a:schemeClr val="tx1"/>
                </a:solidFill>
                <a:latin typeface="+mn-ea"/>
              </a:rPr>
              <a:t>「地域貢献事業管理」画面</a:t>
            </a:r>
            <a:endParaRPr lang="en-US" altLang="ja-JP" sz="1800" dirty="0">
              <a:solidFill>
                <a:schemeClr val="tx1"/>
              </a:solidFill>
              <a:latin typeface="+mn-ea"/>
            </a:endParaRPr>
          </a:p>
          <a:p>
            <a:pPr algn="ctr"/>
            <a:r>
              <a:rPr lang="en-US" altLang="ja-JP" sz="1800" dirty="0">
                <a:solidFill>
                  <a:schemeClr val="tx1"/>
                </a:solidFill>
                <a:latin typeface="+mn-ea"/>
              </a:rPr>
              <a:t>P47</a:t>
            </a:r>
            <a:r>
              <a:rPr lang="ja-JP" altLang="en-US" sz="1800" dirty="0">
                <a:solidFill>
                  <a:schemeClr val="tx1"/>
                </a:solidFill>
                <a:latin typeface="+mn-ea"/>
              </a:rPr>
              <a:t>「地域貢献イベント管理」画面</a:t>
            </a:r>
            <a:endParaRPr lang="en-US" altLang="ja-JP" sz="1800" dirty="0">
              <a:solidFill>
                <a:schemeClr val="tx1"/>
              </a:solidFill>
              <a:latin typeface="+mn-ea"/>
            </a:endParaRPr>
          </a:p>
          <a:p>
            <a:pPr algn="ctr"/>
            <a:r>
              <a:rPr lang="ja-JP" altLang="en-US" sz="1800" dirty="0">
                <a:solidFill>
                  <a:schemeClr val="tx1"/>
                </a:solidFill>
                <a:latin typeface="+mn-ea"/>
              </a:rPr>
              <a:t>へ直接アクセスできます。</a:t>
            </a:r>
            <a:endParaRPr kumimoji="1" lang="ja-JP" altLang="en-US" sz="1800" dirty="0"/>
          </a:p>
        </p:txBody>
      </p:sp>
    </p:spTree>
    <p:extLst>
      <p:ext uri="{BB962C8B-B14F-4D97-AF65-F5344CB8AC3E}">
        <p14:creationId xmlns:p14="http://schemas.microsoft.com/office/powerpoint/2010/main" val="398190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31EC318-151E-48FB-9793-D41B021B75C0}"/>
              </a:ext>
            </a:extLst>
          </p:cNvPr>
          <p:cNvPicPr>
            <a:picLocks noChangeAspect="1"/>
          </p:cNvPicPr>
          <p:nvPr/>
        </p:nvPicPr>
        <p:blipFill>
          <a:blip r:embed="rId2"/>
          <a:stretch>
            <a:fillRect/>
          </a:stretch>
        </p:blipFill>
        <p:spPr>
          <a:xfrm>
            <a:off x="0" y="1938986"/>
            <a:ext cx="9144000" cy="4919013"/>
          </a:xfrm>
          <a:prstGeom prst="rect">
            <a:avLst/>
          </a:prstGeom>
        </p:spPr>
      </p:pic>
      <p:sp>
        <p:nvSpPr>
          <p:cNvPr id="3" name="スライド番号プレースホルダー 2"/>
          <p:cNvSpPr>
            <a:spLocks noGrp="1"/>
          </p:cNvSpPr>
          <p:nvPr>
            <p:ph type="sldNum" sz="quarter" idx="12"/>
          </p:nvPr>
        </p:nvSpPr>
        <p:spPr>
          <a:xfrm>
            <a:off x="7010400" y="6473435"/>
            <a:ext cx="2133600" cy="365125"/>
          </a:xfrm>
        </p:spPr>
        <p:txBody>
          <a:bodyPr/>
          <a:lstStyle/>
          <a:p>
            <a:pPr>
              <a:defRPr/>
            </a:pPr>
            <a:fld id="{25D2B641-20AB-4F1B-B0E3-06AF4DB61FFF}" type="slidenum">
              <a:rPr lang="en-US" altLang="ja-JP" sz="1600">
                <a:solidFill>
                  <a:schemeClr val="tx1"/>
                </a:solidFill>
                <a:latin typeface="+mn-ea"/>
                <a:ea typeface="+mn-ea"/>
              </a:rPr>
              <a:pPr>
                <a:defRPr/>
              </a:pPr>
              <a:t>12</a:t>
            </a:fld>
            <a:endParaRPr lang="en-US" altLang="ja-JP" sz="1600" dirty="0">
              <a:solidFill>
                <a:schemeClr val="tx1"/>
              </a:solidFill>
              <a:latin typeface="+mn-ea"/>
              <a:ea typeface="+mn-ea"/>
            </a:endParaRPr>
          </a:p>
        </p:txBody>
      </p:sp>
      <p:sp>
        <p:nvSpPr>
          <p:cNvPr id="11" name="正方形/長方形 10"/>
          <p:cNvSpPr/>
          <p:nvPr/>
        </p:nvSpPr>
        <p:spPr>
          <a:xfrm>
            <a:off x="184466" y="544537"/>
            <a:ext cx="8856983" cy="1318299"/>
          </a:xfrm>
          <a:prstGeom prst="rect">
            <a:avLst/>
          </a:prstGeom>
          <a:no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tx2"/>
              </a:buClr>
              <a:buSzPct val="60000"/>
              <a:defRPr/>
            </a:pPr>
            <a:r>
              <a:rPr lang="ja-JP" altLang="en-US" dirty="0">
                <a:solidFill>
                  <a:schemeClr val="tx1"/>
                </a:solidFill>
              </a:rPr>
              <a:t>この機能は「生活困窮者レスキュー事業」の相談支援記録ならびに経済的援助（現物給付）申請に活用できるものです。まず、相談の受付をした時点で、</a:t>
            </a:r>
            <a:r>
              <a:rPr lang="ja-JP" altLang="en-US" dirty="0">
                <a:solidFill>
                  <a:schemeClr val="tx1"/>
                </a:solidFill>
                <a:latin typeface="Calibri" pitchFamily="34" charset="0"/>
              </a:rPr>
              <a:t>対象者の個人情報、相談内容等を聞き取りした範囲で入力します。</a:t>
            </a:r>
            <a:r>
              <a:rPr lang="ja-JP" altLang="en-US" dirty="0">
                <a:solidFill>
                  <a:schemeClr val="tx1"/>
                </a:solidFill>
              </a:rPr>
              <a:t>「総合生活相談支援機能」のメニューから「新規相談受付」を選択してください。</a:t>
            </a:r>
          </a:p>
        </p:txBody>
      </p:sp>
      <p:sp>
        <p:nvSpPr>
          <p:cNvPr id="12" name="角丸四角形 11"/>
          <p:cNvSpPr/>
          <p:nvPr/>
        </p:nvSpPr>
        <p:spPr>
          <a:xfrm>
            <a:off x="1783170" y="3020621"/>
            <a:ext cx="1008112" cy="2406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107505" y="3717032"/>
            <a:ext cx="1675665" cy="1834234"/>
          </a:xfrm>
          <a:prstGeom prst="wedgeRoundRectCallout">
            <a:avLst>
              <a:gd name="adj1" fmla="val 58179"/>
              <a:gd name="adj2" fmla="val -769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dirty="0"/>
              <a:t>「総合生活相談支援機能」のメニューから</a:t>
            </a:r>
            <a:r>
              <a:rPr lang="ja-JP" altLang="en-US" sz="1800" dirty="0"/>
              <a:t>「新規相談受付」をクリック</a:t>
            </a:r>
            <a:endParaRPr kumimoji="1" lang="ja-JP" altLang="en-US" sz="1800" dirty="0"/>
          </a:p>
        </p:txBody>
      </p:sp>
      <p:sp>
        <p:nvSpPr>
          <p:cNvPr id="8" name="角丸四角形 7"/>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dirty="0">
                <a:solidFill>
                  <a:schemeClr val="bg1"/>
                </a:solidFill>
              </a:rPr>
              <a:t>４－１　総合生活相談支援機能＜新規相談受付／相談受付報告①＞</a:t>
            </a:r>
          </a:p>
        </p:txBody>
      </p:sp>
    </p:spTree>
    <p:extLst>
      <p:ext uri="{BB962C8B-B14F-4D97-AF65-F5344CB8AC3E}">
        <p14:creationId xmlns:p14="http://schemas.microsoft.com/office/powerpoint/2010/main" val="2603894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C480547-54F4-4CA8-A83A-C195E8FFE2E1}"/>
              </a:ext>
            </a:extLst>
          </p:cNvPr>
          <p:cNvPicPr>
            <a:picLocks noChangeAspect="1"/>
          </p:cNvPicPr>
          <p:nvPr/>
        </p:nvPicPr>
        <p:blipFill>
          <a:blip r:embed="rId3"/>
          <a:stretch>
            <a:fillRect/>
          </a:stretch>
        </p:blipFill>
        <p:spPr>
          <a:xfrm>
            <a:off x="35510" y="1529738"/>
            <a:ext cx="9108490" cy="5025239"/>
          </a:xfrm>
          <a:prstGeom prst="rect">
            <a:avLst/>
          </a:prstGeom>
        </p:spPr>
      </p:pic>
      <p:sp>
        <p:nvSpPr>
          <p:cNvPr id="3" name="スライド番号プレースホルダー 2"/>
          <p:cNvSpPr>
            <a:spLocks noGrp="1"/>
          </p:cNvSpPr>
          <p:nvPr>
            <p:ph type="sldNum" sz="quarter" idx="12"/>
          </p:nvPr>
        </p:nvSpPr>
        <p:spPr>
          <a:xfrm>
            <a:off x="6902896" y="6520259"/>
            <a:ext cx="2133600" cy="365125"/>
          </a:xfrm>
        </p:spPr>
        <p:txBody>
          <a:bodyPr/>
          <a:lstStyle/>
          <a:p>
            <a:pPr>
              <a:defRPr/>
            </a:pPr>
            <a:fld id="{BDD918FB-440F-4462-B4AF-66ACAB977352}" type="slidenum">
              <a:rPr lang="en-US" altLang="ja-JP" sz="1600">
                <a:solidFill>
                  <a:schemeClr val="tx1"/>
                </a:solidFill>
                <a:latin typeface="ＭＳ Ｐゴシック" panose="020B0600070205080204" pitchFamily="50" charset="-128"/>
              </a:rPr>
              <a:pPr>
                <a:defRPr/>
              </a:pPr>
              <a:t>13</a:t>
            </a:fld>
            <a:endParaRPr lang="en-US" altLang="ja-JP" dirty="0">
              <a:solidFill>
                <a:schemeClr val="tx1"/>
              </a:solidFill>
              <a:latin typeface="ＭＳ Ｐゴシック" panose="020B0600070205080204" pitchFamily="50" charset="-128"/>
            </a:endParaRPr>
          </a:p>
        </p:txBody>
      </p:sp>
      <p:sp>
        <p:nvSpPr>
          <p:cNvPr id="13" name="正方形/長方形 12"/>
          <p:cNvSpPr/>
          <p:nvPr/>
        </p:nvSpPr>
        <p:spPr>
          <a:xfrm>
            <a:off x="108492" y="617821"/>
            <a:ext cx="8855996" cy="981346"/>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dirty="0">
                <a:solidFill>
                  <a:schemeClr val="tx1"/>
                </a:solidFill>
                <a:latin typeface="ＭＳ Ｐゴシック" panose="020B0600070205080204" pitchFamily="50" charset="-128"/>
                <a:ea typeface="ＭＳ Ｐゴシック" panose="020B0600070205080204" pitchFamily="50" charset="-128"/>
              </a:rPr>
              <a:t>はじめに、対象者の個人情報を入力します。赤い</a:t>
            </a:r>
            <a:r>
              <a:rPr lang="en-US" altLang="ja-JP" dirty="0">
                <a:solidFill>
                  <a:srgbClr val="FF0000"/>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マークのついている項目は入力必須項目です。入力必須項目が空欄になっていると、必須項目が未入力になっている旨のエラーメッセージが表示されます。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角丸四角形 9"/>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４－１　総合生活相談支援機能＜新規相談受付／個人情報②＞</a:t>
            </a:r>
          </a:p>
        </p:txBody>
      </p:sp>
      <p:sp>
        <p:nvSpPr>
          <p:cNvPr id="12" name="角丸四角形 18">
            <a:extLst>
              <a:ext uri="{FF2B5EF4-FFF2-40B4-BE49-F238E27FC236}">
                <a16:creationId xmlns:a16="http://schemas.microsoft.com/office/drawing/2014/main" id="{AD63CBCB-D2FC-4C7B-B072-A5A61495A099}"/>
              </a:ext>
            </a:extLst>
          </p:cNvPr>
          <p:cNvSpPr/>
          <p:nvPr/>
        </p:nvSpPr>
        <p:spPr>
          <a:xfrm>
            <a:off x="4409735" y="3149501"/>
            <a:ext cx="360040" cy="27949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8">
            <a:extLst>
              <a:ext uri="{FF2B5EF4-FFF2-40B4-BE49-F238E27FC236}">
                <a16:creationId xmlns:a16="http://schemas.microsoft.com/office/drawing/2014/main" id="{99F02E7C-2903-441D-A741-EE80269B68F0}"/>
              </a:ext>
            </a:extLst>
          </p:cNvPr>
          <p:cNvSpPr/>
          <p:nvPr/>
        </p:nvSpPr>
        <p:spPr>
          <a:xfrm>
            <a:off x="1907704" y="3573017"/>
            <a:ext cx="576064" cy="21602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8">
            <a:extLst>
              <a:ext uri="{FF2B5EF4-FFF2-40B4-BE49-F238E27FC236}">
                <a16:creationId xmlns:a16="http://schemas.microsoft.com/office/drawing/2014/main" id="{8258EB6E-AFDD-41FB-B1A5-41AD688243F1}"/>
              </a:ext>
            </a:extLst>
          </p:cNvPr>
          <p:cNvSpPr/>
          <p:nvPr/>
        </p:nvSpPr>
        <p:spPr>
          <a:xfrm>
            <a:off x="4589755" y="3902607"/>
            <a:ext cx="360040" cy="74014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18">
            <a:extLst>
              <a:ext uri="{FF2B5EF4-FFF2-40B4-BE49-F238E27FC236}">
                <a16:creationId xmlns:a16="http://schemas.microsoft.com/office/drawing/2014/main" id="{B6DD954E-7303-4844-ACD3-E6A3AA8BB5C9}"/>
              </a:ext>
            </a:extLst>
          </p:cNvPr>
          <p:cNvSpPr/>
          <p:nvPr/>
        </p:nvSpPr>
        <p:spPr>
          <a:xfrm>
            <a:off x="5436096" y="4725144"/>
            <a:ext cx="360040" cy="27949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18">
            <a:extLst>
              <a:ext uri="{FF2B5EF4-FFF2-40B4-BE49-F238E27FC236}">
                <a16:creationId xmlns:a16="http://schemas.microsoft.com/office/drawing/2014/main" id="{05B79102-C0B0-4377-BACD-4586981E51C8}"/>
              </a:ext>
            </a:extLst>
          </p:cNvPr>
          <p:cNvSpPr/>
          <p:nvPr/>
        </p:nvSpPr>
        <p:spPr>
          <a:xfrm>
            <a:off x="3993309" y="5188512"/>
            <a:ext cx="360040" cy="27949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78440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02896" y="6520259"/>
            <a:ext cx="2133600" cy="365125"/>
          </a:xfrm>
        </p:spPr>
        <p:txBody>
          <a:bodyPr/>
          <a:lstStyle/>
          <a:p>
            <a:pPr>
              <a:defRPr/>
            </a:pPr>
            <a:fld id="{BDD918FB-440F-4462-B4AF-66ACAB977352}" type="slidenum">
              <a:rPr lang="en-US" altLang="ja-JP" sz="1600">
                <a:solidFill>
                  <a:schemeClr val="tx1"/>
                </a:solidFill>
                <a:latin typeface="ＭＳ Ｐゴシック" panose="020B0600070205080204" pitchFamily="50" charset="-128"/>
              </a:rPr>
              <a:pPr>
                <a:defRPr/>
              </a:pPr>
              <a:t>14</a:t>
            </a:fld>
            <a:endParaRPr lang="en-US" altLang="ja-JP" dirty="0">
              <a:solidFill>
                <a:schemeClr val="tx1"/>
              </a:solidFill>
              <a:latin typeface="ＭＳ Ｐゴシック" panose="020B0600070205080204" pitchFamily="50" charset="-128"/>
            </a:endParaRPr>
          </a:p>
        </p:txBody>
      </p:sp>
      <p:sp>
        <p:nvSpPr>
          <p:cNvPr id="13" name="正方形/長方形 12"/>
          <p:cNvSpPr/>
          <p:nvPr/>
        </p:nvSpPr>
        <p:spPr>
          <a:xfrm>
            <a:off x="93265" y="543104"/>
            <a:ext cx="8855996" cy="877199"/>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dirty="0">
                <a:solidFill>
                  <a:schemeClr val="tx1"/>
                </a:solidFill>
                <a:latin typeface="ＭＳ Ｐゴシック" panose="020B0600070205080204" pitchFamily="50" charset="-128"/>
                <a:ea typeface="ＭＳ Ｐゴシック" panose="020B0600070205080204" pitchFamily="50" charset="-128"/>
              </a:rPr>
              <a:t>はじめに、対象者の個人情報を入力します。赤い</a:t>
            </a:r>
            <a:r>
              <a:rPr lang="en-US" altLang="ja-JP" dirty="0">
                <a:solidFill>
                  <a:srgbClr val="FF0000"/>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マークのついている項目は入力必須項目です。入力必須項目が空欄になっていると、必須項目が未入力になっている旨のエラーメッセージが表示されます。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角丸四角形 9"/>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dirty="0">
                <a:solidFill>
                  <a:schemeClr val="bg1"/>
                </a:solidFill>
              </a:rPr>
              <a:t>４－１　総合生活相談支援機能＜新規相談受付／相談受付報告③＞</a:t>
            </a:r>
          </a:p>
        </p:txBody>
      </p:sp>
      <p:pic>
        <p:nvPicPr>
          <p:cNvPr id="5" name="図 4">
            <a:extLst>
              <a:ext uri="{FF2B5EF4-FFF2-40B4-BE49-F238E27FC236}">
                <a16:creationId xmlns:a16="http://schemas.microsoft.com/office/drawing/2014/main" id="{DA8BD129-8055-477D-A35F-B64F23FC8031}"/>
              </a:ext>
            </a:extLst>
          </p:cNvPr>
          <p:cNvPicPr>
            <a:picLocks noChangeAspect="1"/>
          </p:cNvPicPr>
          <p:nvPr/>
        </p:nvPicPr>
        <p:blipFill>
          <a:blip r:embed="rId3"/>
          <a:stretch>
            <a:fillRect/>
          </a:stretch>
        </p:blipFill>
        <p:spPr>
          <a:xfrm>
            <a:off x="23896" y="1495020"/>
            <a:ext cx="9144000" cy="5025239"/>
          </a:xfrm>
          <a:prstGeom prst="rect">
            <a:avLst/>
          </a:prstGeom>
        </p:spPr>
      </p:pic>
      <p:sp>
        <p:nvSpPr>
          <p:cNvPr id="8" name="角丸四角形吹き出し 13">
            <a:extLst>
              <a:ext uri="{FF2B5EF4-FFF2-40B4-BE49-F238E27FC236}">
                <a16:creationId xmlns:a16="http://schemas.microsoft.com/office/drawing/2014/main" id="{28487116-3993-4BDA-AEA0-99FEFF3C259E}"/>
              </a:ext>
            </a:extLst>
          </p:cNvPr>
          <p:cNvSpPr/>
          <p:nvPr/>
        </p:nvSpPr>
        <p:spPr>
          <a:xfrm>
            <a:off x="5523428" y="3212976"/>
            <a:ext cx="3209711" cy="2012776"/>
          </a:xfrm>
          <a:prstGeom prst="wedgeRoundRectCallout">
            <a:avLst>
              <a:gd name="adj1" fmla="val -24794"/>
              <a:gd name="adj2" fmla="val 7338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buClr>
                <a:schemeClr val="tx2"/>
              </a:buClr>
              <a:buSzPct val="60000"/>
            </a:pPr>
            <a:r>
              <a:rPr lang="ja-JP" altLang="en-US" sz="1400" dirty="0">
                <a:solidFill>
                  <a:schemeClr val="tx1"/>
                </a:solidFill>
                <a:latin typeface="Calibri" pitchFamily="34" charset="0"/>
              </a:rPr>
              <a:t>「相談・情報提供のみで終了」「他機関等へつないで終了」「訪問・面談を予定」のいずれかにチェックを入れ、</a:t>
            </a:r>
            <a:endParaRPr lang="en-US" altLang="ja-JP" sz="1400" dirty="0">
              <a:solidFill>
                <a:schemeClr val="tx1"/>
              </a:solidFill>
              <a:latin typeface="Calibri" pitchFamily="34" charset="0"/>
            </a:endParaRPr>
          </a:p>
          <a:p>
            <a:pPr>
              <a:buClr>
                <a:schemeClr val="tx2"/>
              </a:buClr>
              <a:buSzPct val="60000"/>
            </a:pPr>
            <a:r>
              <a:rPr lang="ja-JP" altLang="en-US" sz="1400" dirty="0">
                <a:solidFill>
                  <a:schemeClr val="tx1"/>
                </a:solidFill>
                <a:latin typeface="Calibri" pitchFamily="34" charset="0"/>
              </a:rPr>
              <a:t>必要事項の入力が終わったら、「相談受付を登録」ボタンを押してください。</a:t>
            </a:r>
          </a:p>
        </p:txBody>
      </p:sp>
      <p:sp>
        <p:nvSpPr>
          <p:cNvPr id="9" name="角丸四角形 18">
            <a:extLst>
              <a:ext uri="{FF2B5EF4-FFF2-40B4-BE49-F238E27FC236}">
                <a16:creationId xmlns:a16="http://schemas.microsoft.com/office/drawing/2014/main" id="{67200DEC-4595-4E42-95E9-9A475AE661D0}"/>
              </a:ext>
            </a:extLst>
          </p:cNvPr>
          <p:cNvSpPr/>
          <p:nvPr/>
        </p:nvSpPr>
        <p:spPr>
          <a:xfrm>
            <a:off x="1907704" y="2332081"/>
            <a:ext cx="576064" cy="30483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8">
            <a:extLst>
              <a:ext uri="{FF2B5EF4-FFF2-40B4-BE49-F238E27FC236}">
                <a16:creationId xmlns:a16="http://schemas.microsoft.com/office/drawing/2014/main" id="{FF60C75A-233B-4984-8D54-1D273E093684}"/>
              </a:ext>
            </a:extLst>
          </p:cNvPr>
          <p:cNvSpPr/>
          <p:nvPr/>
        </p:nvSpPr>
        <p:spPr>
          <a:xfrm>
            <a:off x="2015716" y="3663545"/>
            <a:ext cx="360040" cy="206971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8">
            <a:extLst>
              <a:ext uri="{FF2B5EF4-FFF2-40B4-BE49-F238E27FC236}">
                <a16:creationId xmlns:a16="http://schemas.microsoft.com/office/drawing/2014/main" id="{D8816320-20DE-4D73-985A-D6ACD146357A}"/>
              </a:ext>
            </a:extLst>
          </p:cNvPr>
          <p:cNvSpPr/>
          <p:nvPr/>
        </p:nvSpPr>
        <p:spPr>
          <a:xfrm>
            <a:off x="6464887" y="5733256"/>
            <a:ext cx="360040" cy="27949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49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7CB09AE-7F82-436F-A2F7-E9845454640B}"/>
              </a:ext>
            </a:extLst>
          </p:cNvPr>
          <p:cNvPicPr>
            <a:picLocks noChangeAspect="1"/>
          </p:cNvPicPr>
          <p:nvPr/>
        </p:nvPicPr>
        <p:blipFill>
          <a:blip r:embed="rId2"/>
          <a:stretch>
            <a:fillRect/>
          </a:stretch>
        </p:blipFill>
        <p:spPr>
          <a:xfrm>
            <a:off x="0" y="2010833"/>
            <a:ext cx="9144000" cy="4514808"/>
          </a:xfrm>
          <a:prstGeom prst="rect">
            <a:avLst/>
          </a:prstGeom>
        </p:spPr>
      </p:pic>
      <p:sp>
        <p:nvSpPr>
          <p:cNvPr id="3" name="スライド番号プレースホルダー 2"/>
          <p:cNvSpPr>
            <a:spLocks noGrp="1"/>
          </p:cNvSpPr>
          <p:nvPr>
            <p:ph type="sldNum" sz="quarter" idx="12"/>
          </p:nvPr>
        </p:nvSpPr>
        <p:spPr>
          <a:xfrm>
            <a:off x="7010400" y="6473435"/>
            <a:ext cx="2133600" cy="365125"/>
          </a:xfrm>
        </p:spPr>
        <p:txBody>
          <a:bodyPr/>
          <a:lstStyle/>
          <a:p>
            <a:pPr>
              <a:defRPr/>
            </a:pPr>
            <a:fld id="{25D2B641-20AB-4F1B-B0E3-06AF4DB61FFF}" type="slidenum">
              <a:rPr lang="en-US" altLang="ja-JP" sz="1600">
                <a:solidFill>
                  <a:schemeClr val="tx1"/>
                </a:solidFill>
                <a:latin typeface="+mn-ea"/>
                <a:ea typeface="+mn-ea"/>
              </a:rPr>
              <a:pPr>
                <a:defRPr/>
              </a:pPr>
              <a:t>15</a:t>
            </a:fld>
            <a:endParaRPr lang="en-US" altLang="ja-JP" sz="1600" dirty="0">
              <a:solidFill>
                <a:schemeClr val="tx1"/>
              </a:solidFill>
              <a:latin typeface="+mn-ea"/>
              <a:ea typeface="+mn-ea"/>
            </a:endParaRPr>
          </a:p>
        </p:txBody>
      </p:sp>
      <p:sp>
        <p:nvSpPr>
          <p:cNvPr id="11" name="正方形/長方形 10"/>
          <p:cNvSpPr/>
          <p:nvPr/>
        </p:nvSpPr>
        <p:spPr>
          <a:xfrm>
            <a:off x="107505" y="620688"/>
            <a:ext cx="8856983" cy="1318299"/>
          </a:xfrm>
          <a:prstGeom prst="rect">
            <a:avLst/>
          </a:prstGeom>
          <a:no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tx2"/>
              </a:buClr>
              <a:buSzPct val="60000"/>
              <a:defRPr/>
            </a:pPr>
            <a:r>
              <a:rPr lang="ja-JP" altLang="en-US" dirty="0">
                <a:solidFill>
                  <a:schemeClr val="tx1"/>
                </a:solidFill>
              </a:rPr>
              <a:t>続いて、</a:t>
            </a:r>
            <a:r>
              <a:rPr lang="ja-JP" altLang="en-US" dirty="0">
                <a:solidFill>
                  <a:schemeClr val="tx1"/>
                </a:solidFill>
                <a:latin typeface="Calibri" pitchFamily="34" charset="0"/>
              </a:rPr>
              <a:t>対象者の訪問・面談を終えたら、対象者の個人情報、相談内容等を入力します。</a:t>
            </a:r>
            <a:r>
              <a:rPr lang="ja-JP" altLang="en-US" dirty="0">
                <a:solidFill>
                  <a:schemeClr val="tx1"/>
                </a:solidFill>
              </a:rPr>
              <a:t>「総合生活相談支援機能」のメニューから「相談履歴」を選択し、対象者の名前を検索し、相談内容の入力をしてください。ここでも</a:t>
            </a:r>
            <a:r>
              <a:rPr lang="ja-JP" altLang="en-US" dirty="0">
                <a:solidFill>
                  <a:schemeClr val="tx1"/>
                </a:solidFill>
                <a:latin typeface="ＭＳ Ｐゴシック" panose="020B0600070205080204" pitchFamily="50" charset="-128"/>
                <a:ea typeface="ＭＳ Ｐゴシック" panose="020B0600070205080204" pitchFamily="50" charset="-128"/>
              </a:rPr>
              <a:t>赤い</a:t>
            </a:r>
            <a:r>
              <a:rPr lang="en-US" altLang="ja-JP" dirty="0">
                <a:solidFill>
                  <a:srgbClr val="FF0000"/>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マークのついている項目は入力必須項目です。</a:t>
            </a:r>
            <a:endParaRPr lang="ja-JP" altLang="en-US" dirty="0">
              <a:solidFill>
                <a:schemeClr val="tx1"/>
              </a:solidFill>
            </a:endParaRPr>
          </a:p>
        </p:txBody>
      </p:sp>
      <p:sp>
        <p:nvSpPr>
          <p:cNvPr id="13" name="角丸四角形吹き出し 12"/>
          <p:cNvSpPr/>
          <p:nvPr/>
        </p:nvSpPr>
        <p:spPr>
          <a:xfrm>
            <a:off x="139553" y="3068960"/>
            <a:ext cx="2448272" cy="1834234"/>
          </a:xfrm>
          <a:prstGeom prst="wedgeRoundRectCallout">
            <a:avLst>
              <a:gd name="adj1" fmla="val 17621"/>
              <a:gd name="adj2" fmla="val -4865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b="1" dirty="0"/>
              <a:t>相談受付報告画面にて「訪問・面談を予定」を選択すると、個人情報入力画面に移行し、入力情報が反映されています。</a:t>
            </a:r>
          </a:p>
        </p:txBody>
      </p:sp>
      <p:sp>
        <p:nvSpPr>
          <p:cNvPr id="8" name="角丸四角形 7"/>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４－２　総合生活相談支援機能＜新規相談受付／個人情報①＞</a:t>
            </a:r>
          </a:p>
        </p:txBody>
      </p:sp>
      <p:sp>
        <p:nvSpPr>
          <p:cNvPr id="10" name="角丸四角形 16">
            <a:extLst>
              <a:ext uri="{FF2B5EF4-FFF2-40B4-BE49-F238E27FC236}">
                <a16:creationId xmlns:a16="http://schemas.microsoft.com/office/drawing/2014/main" id="{583B8E2F-1632-4E8C-80D5-62DCEB562A89}"/>
              </a:ext>
            </a:extLst>
          </p:cNvPr>
          <p:cNvSpPr/>
          <p:nvPr/>
        </p:nvSpPr>
        <p:spPr>
          <a:xfrm>
            <a:off x="2267744" y="5512187"/>
            <a:ext cx="1944216" cy="65716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621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3499BB5-80AF-48B5-A2E1-4FEEC74B344B}"/>
              </a:ext>
            </a:extLst>
          </p:cNvPr>
          <p:cNvPicPr>
            <a:picLocks noChangeAspect="1"/>
          </p:cNvPicPr>
          <p:nvPr/>
        </p:nvPicPr>
        <p:blipFill>
          <a:blip r:embed="rId3"/>
          <a:stretch>
            <a:fillRect/>
          </a:stretch>
        </p:blipFill>
        <p:spPr>
          <a:xfrm>
            <a:off x="0" y="1781618"/>
            <a:ext cx="9144000" cy="4738641"/>
          </a:xfrm>
          <a:prstGeom prst="rect">
            <a:avLst/>
          </a:prstGeom>
        </p:spPr>
      </p:pic>
      <p:sp>
        <p:nvSpPr>
          <p:cNvPr id="16" name="スライド番号プレースホルダー 2"/>
          <p:cNvSpPr txBox="1">
            <a:spLocks/>
          </p:cNvSpPr>
          <p:nvPr/>
        </p:nvSpPr>
        <p:spPr>
          <a:xfrm>
            <a:off x="6923534" y="6431495"/>
            <a:ext cx="2133600" cy="365125"/>
          </a:xfrm>
          <a:prstGeom prst="rect">
            <a:avLst/>
          </a:prstGeom>
        </p:spPr>
        <p:txBody>
          <a:bodyPr vert="horz" lIns="91440" tIns="45720" rIns="91440" bIns="45720" rtlCol="0" anchor="ctr"/>
          <a:lstStyle>
            <a:defPPr>
              <a:defRPr lang="ja-JP"/>
            </a:defPPr>
            <a:lvl1pPr algn="r" rtl="0" fontAlgn="base">
              <a:spcBef>
                <a:spcPct val="20000"/>
              </a:spcBef>
              <a:spcAft>
                <a:spcPct val="0"/>
              </a:spcAft>
              <a:buClr>
                <a:schemeClr val="tx2"/>
              </a:buClr>
              <a:buSzPct val="60000"/>
              <a:defRPr kumimoji="1" sz="1200" kern="1200">
                <a:solidFill>
                  <a:schemeClr val="tx1">
                    <a:tint val="75000"/>
                  </a:schemeClr>
                </a:solidFill>
                <a:latin typeface="Garamond" pitchFamily="18" charset="0"/>
                <a:ea typeface="ＭＳ Ｐゴシック" pitchFamily="50" charset="-128"/>
                <a:cs typeface="+mn-cs"/>
              </a:defRPr>
            </a:lvl1pPr>
            <a:lvl2pPr marL="457200" algn="l" rtl="0" fontAlgn="base">
              <a:spcBef>
                <a:spcPct val="0"/>
              </a:spcBef>
              <a:spcAft>
                <a:spcPct val="0"/>
              </a:spcAft>
              <a:defRPr kumimoji="1" sz="2000" kern="1200">
                <a:solidFill>
                  <a:srgbClr val="008000"/>
                </a:solidFill>
                <a:latin typeface="Garamond" pitchFamily="18" charset="0"/>
                <a:ea typeface="ＭＳ Ｐゴシック" charset="-128"/>
                <a:cs typeface="+mn-cs"/>
              </a:defRPr>
            </a:lvl2pPr>
            <a:lvl3pPr marL="914400" algn="l" rtl="0" fontAlgn="base">
              <a:spcBef>
                <a:spcPct val="0"/>
              </a:spcBef>
              <a:spcAft>
                <a:spcPct val="0"/>
              </a:spcAft>
              <a:defRPr kumimoji="1" sz="2000" kern="1200">
                <a:solidFill>
                  <a:srgbClr val="008000"/>
                </a:solidFill>
                <a:latin typeface="Garamond" pitchFamily="18" charset="0"/>
                <a:ea typeface="ＭＳ Ｐゴシック" charset="-128"/>
                <a:cs typeface="+mn-cs"/>
              </a:defRPr>
            </a:lvl3pPr>
            <a:lvl4pPr marL="1371600" algn="l" rtl="0" fontAlgn="base">
              <a:spcBef>
                <a:spcPct val="0"/>
              </a:spcBef>
              <a:spcAft>
                <a:spcPct val="0"/>
              </a:spcAft>
              <a:defRPr kumimoji="1" sz="2000" kern="1200">
                <a:solidFill>
                  <a:srgbClr val="008000"/>
                </a:solidFill>
                <a:latin typeface="Garamond" pitchFamily="18" charset="0"/>
                <a:ea typeface="ＭＳ Ｐゴシック" charset="-128"/>
                <a:cs typeface="+mn-cs"/>
              </a:defRPr>
            </a:lvl4pPr>
            <a:lvl5pPr marL="1828800" algn="l" rtl="0" fontAlgn="base">
              <a:spcBef>
                <a:spcPct val="0"/>
              </a:spcBef>
              <a:spcAft>
                <a:spcPct val="0"/>
              </a:spcAft>
              <a:defRPr kumimoji="1" sz="2000" kern="1200">
                <a:solidFill>
                  <a:srgbClr val="008000"/>
                </a:solidFill>
                <a:latin typeface="Garamond" pitchFamily="18" charset="0"/>
                <a:ea typeface="ＭＳ Ｐゴシック" charset="-128"/>
                <a:cs typeface="+mn-cs"/>
              </a:defRPr>
            </a:lvl5pPr>
            <a:lvl6pPr marL="2286000" algn="l" defTabSz="914400" rtl="0" eaLnBrk="1" latinLnBrk="0" hangingPunct="1">
              <a:defRPr kumimoji="1" sz="2000" kern="1200">
                <a:solidFill>
                  <a:srgbClr val="008000"/>
                </a:solidFill>
                <a:latin typeface="Garamond" pitchFamily="18" charset="0"/>
                <a:ea typeface="ＭＳ Ｐゴシック" charset="-128"/>
                <a:cs typeface="+mn-cs"/>
              </a:defRPr>
            </a:lvl6pPr>
            <a:lvl7pPr marL="2743200" algn="l" defTabSz="914400" rtl="0" eaLnBrk="1" latinLnBrk="0" hangingPunct="1">
              <a:defRPr kumimoji="1" sz="2000" kern="1200">
                <a:solidFill>
                  <a:srgbClr val="008000"/>
                </a:solidFill>
                <a:latin typeface="Garamond" pitchFamily="18" charset="0"/>
                <a:ea typeface="ＭＳ Ｐゴシック" charset="-128"/>
                <a:cs typeface="+mn-cs"/>
              </a:defRPr>
            </a:lvl7pPr>
            <a:lvl8pPr marL="3200400" algn="l" defTabSz="914400" rtl="0" eaLnBrk="1" latinLnBrk="0" hangingPunct="1">
              <a:defRPr kumimoji="1" sz="2000" kern="1200">
                <a:solidFill>
                  <a:srgbClr val="008000"/>
                </a:solidFill>
                <a:latin typeface="Garamond" pitchFamily="18" charset="0"/>
                <a:ea typeface="ＭＳ Ｐゴシック" charset="-128"/>
                <a:cs typeface="+mn-cs"/>
              </a:defRPr>
            </a:lvl8pPr>
            <a:lvl9pPr marL="3657600" algn="l" defTabSz="914400" rtl="0" eaLnBrk="1" latinLnBrk="0" hangingPunct="1">
              <a:defRPr kumimoji="1" sz="2000" kern="1200">
                <a:solidFill>
                  <a:srgbClr val="008000"/>
                </a:solidFill>
                <a:latin typeface="Garamond" pitchFamily="18" charset="0"/>
                <a:ea typeface="ＭＳ Ｐゴシック" charset="-128"/>
                <a:cs typeface="+mn-cs"/>
              </a:defRPr>
            </a:lvl9pPr>
          </a:lstStyle>
          <a:p>
            <a:pPr>
              <a:defRPr/>
            </a:pPr>
            <a:r>
              <a:rPr lang="en-US" altLang="ja-JP" sz="1600" dirty="0">
                <a:solidFill>
                  <a:schemeClr val="tx1"/>
                </a:solidFill>
                <a:latin typeface="ＭＳ Ｐゴシック" panose="020B0600070205080204" pitchFamily="50" charset="-128"/>
              </a:rPr>
              <a:t>16</a:t>
            </a:r>
          </a:p>
        </p:txBody>
      </p:sp>
      <p:sp>
        <p:nvSpPr>
          <p:cNvPr id="13" name="正方形/長方形 12"/>
          <p:cNvSpPr/>
          <p:nvPr/>
        </p:nvSpPr>
        <p:spPr>
          <a:xfrm>
            <a:off x="113754" y="543104"/>
            <a:ext cx="8855996" cy="1163797"/>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dirty="0">
                <a:solidFill>
                  <a:schemeClr val="tx1"/>
                </a:solidFill>
              </a:rPr>
              <a:t>続いて、</a:t>
            </a:r>
            <a:r>
              <a:rPr lang="ja-JP" altLang="en-US" dirty="0">
                <a:solidFill>
                  <a:schemeClr val="tx1"/>
                </a:solidFill>
                <a:latin typeface="Calibri" pitchFamily="34" charset="0"/>
              </a:rPr>
              <a:t>対象者の訪問・面談を終えたら、対象者の個人情報、相談内容等を入力します。</a:t>
            </a:r>
            <a:r>
              <a:rPr lang="ja-JP" altLang="en-US" dirty="0">
                <a:solidFill>
                  <a:schemeClr val="tx1"/>
                </a:solidFill>
              </a:rPr>
              <a:t>「総合生活相談支援機能」のメニューから「相談履歴」を選択し、対象者の名前を検索し、相談内容の入力をしてください。ここでも</a:t>
            </a:r>
            <a:r>
              <a:rPr lang="ja-JP" altLang="en-US" dirty="0">
                <a:solidFill>
                  <a:schemeClr val="tx1"/>
                </a:solidFill>
                <a:latin typeface="ＭＳ Ｐゴシック" panose="020B0600070205080204" pitchFamily="50" charset="-128"/>
                <a:ea typeface="ＭＳ Ｐゴシック" panose="020B0600070205080204" pitchFamily="50" charset="-128"/>
              </a:rPr>
              <a:t>赤い</a:t>
            </a:r>
            <a:r>
              <a:rPr lang="en-US" altLang="ja-JP" dirty="0">
                <a:solidFill>
                  <a:srgbClr val="FF0000"/>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マークのついている項目は入力必須項目です。</a:t>
            </a:r>
            <a:endParaRPr lang="ja-JP" altLang="en-US" dirty="0">
              <a:solidFill>
                <a:schemeClr val="tx1"/>
              </a:solidFill>
            </a:endParaRPr>
          </a:p>
        </p:txBody>
      </p:sp>
      <p:sp>
        <p:nvSpPr>
          <p:cNvPr id="19" name="角丸四角形 18"/>
          <p:cNvSpPr/>
          <p:nvPr/>
        </p:nvSpPr>
        <p:spPr>
          <a:xfrm>
            <a:off x="1547664" y="4005064"/>
            <a:ext cx="5724636" cy="208823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４－２　総合生活相談支援機能＜新規相談受付／個人情報②＞</a:t>
            </a:r>
          </a:p>
        </p:txBody>
      </p:sp>
      <p:sp>
        <p:nvSpPr>
          <p:cNvPr id="12" name="角丸四角形吹き出し 12">
            <a:extLst>
              <a:ext uri="{FF2B5EF4-FFF2-40B4-BE49-F238E27FC236}">
                <a16:creationId xmlns:a16="http://schemas.microsoft.com/office/drawing/2014/main" id="{B05DCDF2-2BD8-43AA-ADD1-2EC446AAF332}"/>
              </a:ext>
            </a:extLst>
          </p:cNvPr>
          <p:cNvSpPr/>
          <p:nvPr/>
        </p:nvSpPr>
        <p:spPr>
          <a:xfrm>
            <a:off x="6228184" y="2852935"/>
            <a:ext cx="2713404" cy="1077411"/>
          </a:xfrm>
          <a:prstGeom prst="wedgeRoundRectCallout">
            <a:avLst>
              <a:gd name="adj1" fmla="val 17621"/>
              <a:gd name="adj2" fmla="val -4865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b="1" dirty="0"/>
              <a:t>入力できていなかった</a:t>
            </a:r>
            <a:endParaRPr kumimoji="1" lang="en-US" altLang="ja-JP" sz="1800" b="1" dirty="0"/>
          </a:p>
          <a:p>
            <a:r>
              <a:rPr kumimoji="1" lang="ja-JP" altLang="en-US" sz="1800" b="1" dirty="0"/>
              <a:t>個人情報</a:t>
            </a:r>
            <a:r>
              <a:rPr lang="ja-JP" altLang="en-US" sz="1800" b="1" dirty="0"/>
              <a:t>等を入力します。</a:t>
            </a:r>
            <a:endParaRPr kumimoji="1" lang="en-US" altLang="ja-JP" sz="1800" b="1" dirty="0"/>
          </a:p>
        </p:txBody>
      </p:sp>
    </p:spTree>
    <p:extLst>
      <p:ext uri="{BB962C8B-B14F-4D97-AF65-F5344CB8AC3E}">
        <p14:creationId xmlns:p14="http://schemas.microsoft.com/office/powerpoint/2010/main" val="322114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100426E-716B-4175-A531-494CDE2670DF}"/>
              </a:ext>
            </a:extLst>
          </p:cNvPr>
          <p:cNvPicPr>
            <a:picLocks noChangeAspect="1"/>
          </p:cNvPicPr>
          <p:nvPr/>
        </p:nvPicPr>
        <p:blipFill>
          <a:blip r:embed="rId3"/>
          <a:stretch>
            <a:fillRect/>
          </a:stretch>
        </p:blipFill>
        <p:spPr>
          <a:xfrm>
            <a:off x="0" y="1573875"/>
            <a:ext cx="9144000" cy="4979366"/>
          </a:xfrm>
          <a:prstGeom prst="rect">
            <a:avLst/>
          </a:prstGeom>
        </p:spPr>
      </p:pic>
      <p:sp>
        <p:nvSpPr>
          <p:cNvPr id="16" name="スライド番号プレースホルダー 2"/>
          <p:cNvSpPr txBox="1">
            <a:spLocks/>
          </p:cNvSpPr>
          <p:nvPr/>
        </p:nvSpPr>
        <p:spPr>
          <a:xfrm>
            <a:off x="6902896" y="6520259"/>
            <a:ext cx="2133600" cy="365125"/>
          </a:xfrm>
          <a:prstGeom prst="rect">
            <a:avLst/>
          </a:prstGeom>
        </p:spPr>
        <p:txBody>
          <a:bodyPr vert="horz" lIns="91440" tIns="45720" rIns="91440" bIns="45720" rtlCol="0" anchor="ctr"/>
          <a:lstStyle>
            <a:defPPr>
              <a:defRPr lang="ja-JP"/>
            </a:defPPr>
            <a:lvl1pPr algn="r" rtl="0" fontAlgn="base">
              <a:spcBef>
                <a:spcPct val="20000"/>
              </a:spcBef>
              <a:spcAft>
                <a:spcPct val="0"/>
              </a:spcAft>
              <a:buClr>
                <a:schemeClr val="tx2"/>
              </a:buClr>
              <a:buSzPct val="60000"/>
              <a:defRPr kumimoji="1" sz="1200" kern="1200">
                <a:solidFill>
                  <a:schemeClr val="tx1">
                    <a:tint val="75000"/>
                  </a:schemeClr>
                </a:solidFill>
                <a:latin typeface="Garamond" pitchFamily="18" charset="0"/>
                <a:ea typeface="ＭＳ Ｐゴシック" pitchFamily="50" charset="-128"/>
                <a:cs typeface="+mn-cs"/>
              </a:defRPr>
            </a:lvl1pPr>
            <a:lvl2pPr marL="457200" algn="l" rtl="0" fontAlgn="base">
              <a:spcBef>
                <a:spcPct val="0"/>
              </a:spcBef>
              <a:spcAft>
                <a:spcPct val="0"/>
              </a:spcAft>
              <a:defRPr kumimoji="1" sz="2000" kern="1200">
                <a:solidFill>
                  <a:srgbClr val="008000"/>
                </a:solidFill>
                <a:latin typeface="Garamond" pitchFamily="18" charset="0"/>
                <a:ea typeface="ＭＳ Ｐゴシック" charset="-128"/>
                <a:cs typeface="+mn-cs"/>
              </a:defRPr>
            </a:lvl2pPr>
            <a:lvl3pPr marL="914400" algn="l" rtl="0" fontAlgn="base">
              <a:spcBef>
                <a:spcPct val="0"/>
              </a:spcBef>
              <a:spcAft>
                <a:spcPct val="0"/>
              </a:spcAft>
              <a:defRPr kumimoji="1" sz="2000" kern="1200">
                <a:solidFill>
                  <a:srgbClr val="008000"/>
                </a:solidFill>
                <a:latin typeface="Garamond" pitchFamily="18" charset="0"/>
                <a:ea typeface="ＭＳ Ｐゴシック" charset="-128"/>
                <a:cs typeface="+mn-cs"/>
              </a:defRPr>
            </a:lvl3pPr>
            <a:lvl4pPr marL="1371600" algn="l" rtl="0" fontAlgn="base">
              <a:spcBef>
                <a:spcPct val="0"/>
              </a:spcBef>
              <a:spcAft>
                <a:spcPct val="0"/>
              </a:spcAft>
              <a:defRPr kumimoji="1" sz="2000" kern="1200">
                <a:solidFill>
                  <a:srgbClr val="008000"/>
                </a:solidFill>
                <a:latin typeface="Garamond" pitchFamily="18" charset="0"/>
                <a:ea typeface="ＭＳ Ｐゴシック" charset="-128"/>
                <a:cs typeface="+mn-cs"/>
              </a:defRPr>
            </a:lvl4pPr>
            <a:lvl5pPr marL="1828800" algn="l" rtl="0" fontAlgn="base">
              <a:spcBef>
                <a:spcPct val="0"/>
              </a:spcBef>
              <a:spcAft>
                <a:spcPct val="0"/>
              </a:spcAft>
              <a:defRPr kumimoji="1" sz="2000" kern="1200">
                <a:solidFill>
                  <a:srgbClr val="008000"/>
                </a:solidFill>
                <a:latin typeface="Garamond" pitchFamily="18" charset="0"/>
                <a:ea typeface="ＭＳ Ｐゴシック" charset="-128"/>
                <a:cs typeface="+mn-cs"/>
              </a:defRPr>
            </a:lvl5pPr>
            <a:lvl6pPr marL="2286000" algn="l" defTabSz="914400" rtl="0" eaLnBrk="1" latinLnBrk="0" hangingPunct="1">
              <a:defRPr kumimoji="1" sz="2000" kern="1200">
                <a:solidFill>
                  <a:srgbClr val="008000"/>
                </a:solidFill>
                <a:latin typeface="Garamond" pitchFamily="18" charset="0"/>
                <a:ea typeface="ＭＳ Ｐゴシック" charset="-128"/>
                <a:cs typeface="+mn-cs"/>
              </a:defRPr>
            </a:lvl6pPr>
            <a:lvl7pPr marL="2743200" algn="l" defTabSz="914400" rtl="0" eaLnBrk="1" latinLnBrk="0" hangingPunct="1">
              <a:defRPr kumimoji="1" sz="2000" kern="1200">
                <a:solidFill>
                  <a:srgbClr val="008000"/>
                </a:solidFill>
                <a:latin typeface="Garamond" pitchFamily="18" charset="0"/>
                <a:ea typeface="ＭＳ Ｐゴシック" charset="-128"/>
                <a:cs typeface="+mn-cs"/>
              </a:defRPr>
            </a:lvl7pPr>
            <a:lvl8pPr marL="3200400" algn="l" defTabSz="914400" rtl="0" eaLnBrk="1" latinLnBrk="0" hangingPunct="1">
              <a:defRPr kumimoji="1" sz="2000" kern="1200">
                <a:solidFill>
                  <a:srgbClr val="008000"/>
                </a:solidFill>
                <a:latin typeface="Garamond" pitchFamily="18" charset="0"/>
                <a:ea typeface="ＭＳ Ｐゴシック" charset="-128"/>
                <a:cs typeface="+mn-cs"/>
              </a:defRPr>
            </a:lvl8pPr>
            <a:lvl9pPr marL="3657600" algn="l" defTabSz="914400" rtl="0" eaLnBrk="1" latinLnBrk="0" hangingPunct="1">
              <a:defRPr kumimoji="1" sz="2000" kern="1200">
                <a:solidFill>
                  <a:srgbClr val="008000"/>
                </a:solidFill>
                <a:latin typeface="Garamond" pitchFamily="18" charset="0"/>
                <a:ea typeface="ＭＳ Ｐゴシック" charset="-128"/>
                <a:cs typeface="+mn-cs"/>
              </a:defRPr>
            </a:lvl9pPr>
          </a:lstStyle>
          <a:p>
            <a:pPr>
              <a:defRPr/>
            </a:pPr>
            <a:r>
              <a:rPr lang="en-US" altLang="ja-JP" sz="1600" dirty="0">
                <a:solidFill>
                  <a:schemeClr val="tx1"/>
                </a:solidFill>
                <a:latin typeface="ＭＳ Ｐゴシック" panose="020B0600070205080204" pitchFamily="50" charset="-128"/>
              </a:rPr>
              <a:t>17</a:t>
            </a:r>
          </a:p>
        </p:txBody>
      </p:sp>
      <p:sp>
        <p:nvSpPr>
          <p:cNvPr id="13" name="正方形/長方形 12"/>
          <p:cNvSpPr/>
          <p:nvPr/>
        </p:nvSpPr>
        <p:spPr>
          <a:xfrm>
            <a:off x="108492" y="617821"/>
            <a:ext cx="8855996" cy="922739"/>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rPr>
              <a:t>続いて、</a:t>
            </a:r>
            <a:r>
              <a:rPr lang="ja-JP" altLang="en-US" sz="1800" dirty="0">
                <a:solidFill>
                  <a:schemeClr val="tx1"/>
                </a:solidFill>
                <a:latin typeface="Calibri" pitchFamily="34" charset="0"/>
              </a:rPr>
              <a:t>対象者の訪問・面談を終えたら、対象者の個人情報、相談内容等を入力します。</a:t>
            </a:r>
            <a:r>
              <a:rPr lang="ja-JP" altLang="en-US" sz="1800" dirty="0">
                <a:solidFill>
                  <a:schemeClr val="tx1"/>
                </a:solidFill>
              </a:rPr>
              <a:t>「総合生活相談支援機能」のメニューから「相談履歴」を選択し、対象者の名前を検索し、相談内容の入力をしてください。ここでも</a:t>
            </a:r>
            <a:r>
              <a:rPr lang="ja-JP" altLang="en-US" sz="1800" dirty="0">
                <a:solidFill>
                  <a:schemeClr val="tx1"/>
                </a:solidFill>
                <a:latin typeface="ＭＳ Ｐゴシック" panose="020B0600070205080204" pitchFamily="50" charset="-128"/>
                <a:ea typeface="ＭＳ Ｐゴシック" panose="020B0600070205080204" pitchFamily="50" charset="-128"/>
              </a:rPr>
              <a:t>赤い</a:t>
            </a:r>
            <a:r>
              <a:rPr lang="en-US" altLang="ja-JP" sz="1800" dirty="0">
                <a:solidFill>
                  <a:srgbClr val="FF0000"/>
                </a:solidFill>
                <a:latin typeface="ＭＳ Ｐゴシック" panose="020B0600070205080204" pitchFamily="50" charset="-128"/>
                <a:ea typeface="ＭＳ Ｐゴシック" panose="020B0600070205080204" pitchFamily="50" charset="-128"/>
              </a:rPr>
              <a:t>※</a:t>
            </a:r>
            <a:r>
              <a:rPr lang="ja-JP" altLang="en-US" sz="1800" dirty="0">
                <a:solidFill>
                  <a:schemeClr val="tx1"/>
                </a:solidFill>
                <a:latin typeface="ＭＳ Ｐゴシック" panose="020B0600070205080204" pitchFamily="50" charset="-128"/>
                <a:ea typeface="ＭＳ Ｐゴシック" panose="020B0600070205080204" pitchFamily="50" charset="-128"/>
              </a:rPr>
              <a:t>マークのついている項目は入力必須項目です。</a:t>
            </a:r>
            <a:endParaRPr lang="ja-JP" altLang="en-US" sz="1800" dirty="0">
              <a:solidFill>
                <a:schemeClr val="tx1"/>
              </a:solidFill>
            </a:endParaRPr>
          </a:p>
        </p:txBody>
      </p:sp>
      <p:sp>
        <p:nvSpPr>
          <p:cNvPr id="9" name="角丸四角形 8"/>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４－２　総合生活相談支援機能＜新規相談受付／個人情報③＞</a:t>
            </a:r>
          </a:p>
        </p:txBody>
      </p:sp>
      <p:sp>
        <p:nvSpPr>
          <p:cNvPr id="12" name="角丸四角形吹き出し 12">
            <a:extLst>
              <a:ext uri="{FF2B5EF4-FFF2-40B4-BE49-F238E27FC236}">
                <a16:creationId xmlns:a16="http://schemas.microsoft.com/office/drawing/2014/main" id="{B05DCDF2-2BD8-43AA-ADD1-2EC446AAF332}"/>
              </a:ext>
            </a:extLst>
          </p:cNvPr>
          <p:cNvSpPr/>
          <p:nvPr/>
        </p:nvSpPr>
        <p:spPr>
          <a:xfrm>
            <a:off x="4536490" y="4653136"/>
            <a:ext cx="3779926" cy="1124277"/>
          </a:xfrm>
          <a:prstGeom prst="wedgeRoundRectCallout">
            <a:avLst>
              <a:gd name="adj1" fmla="val -45235"/>
              <a:gd name="adj2" fmla="val 1075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b="1" dirty="0"/>
              <a:t>必要な個人情報</a:t>
            </a:r>
            <a:r>
              <a:rPr lang="ja-JP" altLang="en-US" sz="1800" b="1" dirty="0"/>
              <a:t>等を入力したのちに「個人情報の登録」ボタンを押し</a:t>
            </a:r>
            <a:endParaRPr lang="en-US" altLang="ja-JP" sz="1800" b="1" dirty="0"/>
          </a:p>
          <a:p>
            <a:r>
              <a:rPr lang="ja-JP" altLang="en-US" sz="1800" b="1" dirty="0"/>
              <a:t>登録してください。</a:t>
            </a:r>
            <a:endParaRPr kumimoji="1" lang="en-US" altLang="ja-JP" sz="1800" b="1" dirty="0"/>
          </a:p>
        </p:txBody>
      </p:sp>
    </p:spTree>
    <p:extLst>
      <p:ext uri="{BB962C8B-B14F-4D97-AF65-F5344CB8AC3E}">
        <p14:creationId xmlns:p14="http://schemas.microsoft.com/office/powerpoint/2010/main" val="140505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502724" y="6492875"/>
            <a:ext cx="641276" cy="365125"/>
          </a:xfrm>
        </p:spPr>
        <p:txBody>
          <a:bodyPr/>
          <a:lstStyle/>
          <a:p>
            <a:pPr>
              <a:defRPr/>
            </a:pPr>
            <a:fld id="{E4D87D0E-3225-40B9-BD8B-84454952E2D2}" type="slidenum">
              <a:rPr lang="en-US" altLang="ja-JP" sz="1600">
                <a:solidFill>
                  <a:schemeClr val="tx1"/>
                </a:solidFill>
                <a:latin typeface="+mn-ea"/>
                <a:ea typeface="+mn-ea"/>
              </a:rPr>
              <a:pPr>
                <a:defRPr/>
              </a:pPr>
              <a:t>18</a:t>
            </a:fld>
            <a:endParaRPr lang="en-US" altLang="ja-JP" dirty="0">
              <a:solidFill>
                <a:schemeClr val="tx1"/>
              </a:solidFill>
              <a:latin typeface="+mn-ea"/>
              <a:ea typeface="+mn-ea"/>
            </a:endParaRPr>
          </a:p>
        </p:txBody>
      </p:sp>
      <p:sp>
        <p:nvSpPr>
          <p:cNvPr id="9" name="正方形/長方形 8"/>
          <p:cNvSpPr/>
          <p:nvPr/>
        </p:nvSpPr>
        <p:spPr>
          <a:xfrm>
            <a:off x="108492" y="545813"/>
            <a:ext cx="8855996" cy="794955"/>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dirty="0">
                <a:solidFill>
                  <a:schemeClr val="tx1"/>
                </a:solidFill>
                <a:latin typeface="Calibri" pitchFamily="34" charset="0"/>
              </a:rPr>
              <a:t>続いて、相談内容の項目を入力します。入力が完了したら、画面最下部にある「相談受付内容の登録」というボタンを押します。</a:t>
            </a:r>
            <a:endParaRPr lang="en-US" altLang="ja-JP" dirty="0">
              <a:solidFill>
                <a:schemeClr val="tx1"/>
              </a:solidFill>
              <a:latin typeface="ＭＳ Ｐゴシック" panose="020B0600070205080204" pitchFamily="50" charset="-128"/>
              <a:ea typeface="ＭＳ Ｐゴシック" panose="020B0600070205080204" pitchFamily="50" charset="-12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91" y="1484784"/>
            <a:ext cx="8965371"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吹き出し 10"/>
          <p:cNvSpPr/>
          <p:nvPr/>
        </p:nvSpPr>
        <p:spPr>
          <a:xfrm>
            <a:off x="5898793" y="5104869"/>
            <a:ext cx="3209711" cy="1183390"/>
          </a:xfrm>
          <a:prstGeom prst="wedgeRoundRectCallout">
            <a:avLst>
              <a:gd name="adj1" fmla="val -82011"/>
              <a:gd name="adj2" fmla="val 3923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buClr>
                <a:schemeClr val="tx2"/>
              </a:buClr>
              <a:buSzPct val="60000"/>
            </a:pPr>
            <a:r>
              <a:rPr lang="ja-JP" altLang="en-US" dirty="0">
                <a:solidFill>
                  <a:schemeClr val="tx1"/>
                </a:solidFill>
                <a:latin typeface="Calibri" pitchFamily="34" charset="0"/>
              </a:rPr>
              <a:t>必要事項の入力が終わったら、「相談受付内容の登録」ボタンを押してください。</a:t>
            </a:r>
          </a:p>
        </p:txBody>
      </p:sp>
      <p:sp>
        <p:nvSpPr>
          <p:cNvPr id="12" name="角丸四角形 11"/>
          <p:cNvSpPr/>
          <p:nvPr/>
        </p:nvSpPr>
        <p:spPr>
          <a:xfrm>
            <a:off x="3995936" y="6217037"/>
            <a:ext cx="864096" cy="23629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699792" y="2636912"/>
            <a:ext cx="3600400" cy="4320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6444208" y="2204864"/>
            <a:ext cx="2520280" cy="1656184"/>
          </a:xfrm>
          <a:prstGeom prst="wedgeRoundRectCallout">
            <a:avLst>
              <a:gd name="adj1" fmla="val -61243"/>
              <a:gd name="adj2" fmla="val -2542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buClr>
                <a:schemeClr val="tx2"/>
              </a:buClr>
              <a:buSzPct val="60000"/>
            </a:pPr>
            <a:r>
              <a:rPr lang="ja-JP" altLang="en-US" dirty="0">
                <a:solidFill>
                  <a:schemeClr val="tx1"/>
                </a:solidFill>
                <a:latin typeface="ＭＳ Ｐゴシック" panose="020B0600070205080204" pitchFamily="50" charset="-128"/>
              </a:rPr>
              <a:t>「相談者種別」や、「相談者・内容に関連するキーワード」を入力してください。</a:t>
            </a:r>
            <a:endParaRPr kumimoji="1" lang="ja-JP" altLang="en-US" dirty="0"/>
          </a:p>
        </p:txBody>
      </p:sp>
      <p:sp>
        <p:nvSpPr>
          <p:cNvPr id="15" name="角丸四角形 14"/>
          <p:cNvSpPr/>
          <p:nvPr/>
        </p:nvSpPr>
        <p:spPr>
          <a:xfrm>
            <a:off x="2699792" y="3212976"/>
            <a:ext cx="2304256" cy="50405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108492" y="3501008"/>
            <a:ext cx="2520280" cy="1872208"/>
          </a:xfrm>
          <a:prstGeom prst="wedgeRoundRectCallout">
            <a:avLst>
              <a:gd name="adj1" fmla="val 62633"/>
              <a:gd name="adj2" fmla="val -4231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buClr>
                <a:schemeClr val="tx2"/>
              </a:buClr>
              <a:buSzPct val="60000"/>
            </a:pPr>
            <a:r>
              <a:rPr kumimoji="1" lang="ja-JP" altLang="en-US" dirty="0"/>
              <a:t>対象者の経済的状況を把握する上で便利な「収支シート」（エクセル）もダウンロードできます。</a:t>
            </a:r>
          </a:p>
        </p:txBody>
      </p:sp>
      <p:sp>
        <p:nvSpPr>
          <p:cNvPr id="17" name="角丸四角形 16"/>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４－３　総合生活相談支援機能＜新規相談受付／相談内容＞</a:t>
            </a:r>
          </a:p>
        </p:txBody>
      </p:sp>
    </p:spTree>
    <p:extLst>
      <p:ext uri="{BB962C8B-B14F-4D97-AF65-F5344CB8AC3E}">
        <p14:creationId xmlns:p14="http://schemas.microsoft.com/office/powerpoint/2010/main" val="1083852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36" t="4311" r="17807" b="27651"/>
          <a:stretch/>
        </p:blipFill>
        <p:spPr bwMode="auto">
          <a:xfrm>
            <a:off x="12530" y="1265244"/>
            <a:ext cx="9028919" cy="5236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a:xfrm>
            <a:off x="7010400" y="6501776"/>
            <a:ext cx="2133600" cy="365125"/>
          </a:xfrm>
        </p:spPr>
        <p:txBody>
          <a:bodyPr/>
          <a:lstStyle/>
          <a:p>
            <a:pPr>
              <a:defRPr/>
            </a:pPr>
            <a:fld id="{04F6D47C-EA4E-4D2A-B245-7D1BCB65179A}" type="slidenum">
              <a:rPr lang="en-US" altLang="ja-JP" sz="1600">
                <a:solidFill>
                  <a:schemeClr val="tx1"/>
                </a:solidFill>
                <a:latin typeface="+mn-ea"/>
                <a:ea typeface="+mn-ea"/>
              </a:rPr>
              <a:pPr>
                <a:defRPr/>
              </a:pPr>
              <a:t>19</a:t>
            </a:fld>
            <a:endParaRPr lang="en-US" altLang="ja-JP" dirty="0">
              <a:solidFill>
                <a:schemeClr val="tx1"/>
              </a:solidFill>
              <a:latin typeface="+mn-ea"/>
              <a:ea typeface="+mn-ea"/>
            </a:endParaRPr>
          </a:p>
        </p:txBody>
      </p:sp>
      <p:sp>
        <p:nvSpPr>
          <p:cNvPr id="11" name="正方形/長方形 10"/>
          <p:cNvSpPr/>
          <p:nvPr/>
        </p:nvSpPr>
        <p:spPr>
          <a:xfrm>
            <a:off x="93265" y="520889"/>
            <a:ext cx="8855996" cy="650939"/>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Calibri" pitchFamily="34" charset="0"/>
              </a:rPr>
              <a:t>個人情報、相談内容の入力に続いて、「支援計画」の項目を入力します。「支援計画」の「追記・編集」をクリックし、入力画面を開きます。</a:t>
            </a:r>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角丸四角形 11"/>
          <p:cNvSpPr/>
          <p:nvPr/>
        </p:nvSpPr>
        <p:spPr>
          <a:xfrm>
            <a:off x="437518" y="4745320"/>
            <a:ext cx="8238937" cy="33986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2627784" y="5557125"/>
            <a:ext cx="4880765" cy="1127213"/>
          </a:xfrm>
          <a:prstGeom prst="wedgeRoundRectCallout">
            <a:avLst>
              <a:gd name="adj1" fmla="val 16755"/>
              <a:gd name="adj2" fmla="val -10448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dirty="0">
                <a:solidFill>
                  <a:schemeClr val="tx1"/>
                </a:solidFill>
              </a:rPr>
              <a:t>「支援計画」の「追記・編集」をクリックし、入力画面を開きます。</a:t>
            </a:r>
            <a:endParaRPr lang="en-US" altLang="ja-JP" dirty="0">
              <a:solidFill>
                <a:schemeClr val="tx1"/>
              </a:solidFill>
            </a:endParaRPr>
          </a:p>
          <a:p>
            <a:pPr>
              <a:spcBef>
                <a:spcPct val="20000"/>
              </a:spcBef>
              <a:buClr>
                <a:schemeClr val="tx2"/>
              </a:buClr>
              <a:buSzPct val="60000"/>
              <a:defRPr/>
            </a:pPr>
            <a:r>
              <a:rPr lang="ja-JP" altLang="en-US" dirty="0">
                <a:solidFill>
                  <a:schemeClr val="tx1"/>
                </a:solidFill>
              </a:rPr>
              <a:t>　</a:t>
            </a:r>
            <a:r>
              <a:rPr lang="en-US" altLang="ja-JP" dirty="0">
                <a:solidFill>
                  <a:schemeClr val="tx1"/>
                </a:solidFill>
              </a:rPr>
              <a:t>※</a:t>
            </a:r>
            <a:r>
              <a:rPr lang="ja-JP" altLang="en-US" dirty="0">
                <a:solidFill>
                  <a:schemeClr val="tx1"/>
                </a:solidFill>
              </a:rPr>
              <a:t>「表示／非表示」は閲覧のみです。</a:t>
            </a:r>
            <a:endParaRPr lang="en-US" altLang="ja-JP" dirty="0">
              <a:solidFill>
                <a:schemeClr val="tx1"/>
              </a:solidFill>
            </a:endParaRPr>
          </a:p>
        </p:txBody>
      </p:sp>
      <p:sp>
        <p:nvSpPr>
          <p:cNvPr id="9" name="角丸四角形 8"/>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４－３　総合生活相談支援機能＜新規相談受付／支援計画①＞</a:t>
            </a:r>
          </a:p>
        </p:txBody>
      </p:sp>
    </p:spTree>
    <p:extLst>
      <p:ext uri="{BB962C8B-B14F-4D97-AF65-F5344CB8AC3E}">
        <p14:creationId xmlns:p14="http://schemas.microsoft.com/office/powerpoint/2010/main" val="423474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6937004" y="6399496"/>
            <a:ext cx="2133600" cy="365125"/>
          </a:xfrm>
        </p:spPr>
        <p:txBody>
          <a:bodyPr/>
          <a:lstStyle/>
          <a:p>
            <a:pPr algn="r"/>
            <a:fld id="{D4C49B74-5DB2-4B03-B1D2-7F6A3C51C318}" type="slidenum">
              <a:rPr lang="en-US">
                <a:latin typeface="+mn-ea"/>
                <a:ea typeface="+mn-ea"/>
              </a:rPr>
              <a:pPr algn="r"/>
              <a:t>2</a:t>
            </a:fld>
            <a:endParaRPr lang="en-US" dirty="0">
              <a:latin typeface="+mn-ea"/>
              <a:ea typeface="+mn-ea"/>
            </a:endParaRPr>
          </a:p>
        </p:txBody>
      </p:sp>
      <p:sp>
        <p:nvSpPr>
          <p:cNvPr id="5" name="正方形/長方形 4"/>
          <p:cNvSpPr/>
          <p:nvPr/>
        </p:nvSpPr>
        <p:spPr>
          <a:xfrm>
            <a:off x="6804248" y="836712"/>
            <a:ext cx="2339752" cy="5616624"/>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schemeClr val="tx1"/>
                </a:solidFill>
                <a:latin typeface="ＭＳ ゴシック" panose="020B0609070205080204" pitchFamily="49" charset="-128"/>
                <a:ea typeface="ＭＳ ゴシック" panose="020B0609070205080204" pitchFamily="49" charset="-128"/>
              </a:rPr>
              <a:t>・・・ ｐ３～５</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 ｐ６～８</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 ｐ９～１１</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 ｐ１２～４１</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 　</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 ｐ４２～５０ 　</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 ｐ５１～６０ </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 ｐ６１～６７</a:t>
            </a:r>
            <a:endParaRPr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179512" y="749096"/>
            <a:ext cx="8784976" cy="5650400"/>
          </a:xfrm>
          <a:prstGeom prst="rect">
            <a:avLst/>
          </a:prstGeom>
          <a:noFill/>
          <a:ln>
            <a:solidFill>
              <a:srgbClr val="E73263"/>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pPr algn="ctr"/>
            <a:endParaRPr kumimoji="1" lang="ja-JP" altLang="en-US" dirty="0"/>
          </a:p>
        </p:txBody>
      </p:sp>
      <p:sp>
        <p:nvSpPr>
          <p:cNvPr id="7" name="正方形/長方形 6"/>
          <p:cNvSpPr/>
          <p:nvPr/>
        </p:nvSpPr>
        <p:spPr>
          <a:xfrm>
            <a:off x="208982" y="836712"/>
            <a:ext cx="8395466" cy="568115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schemeClr val="tx1"/>
                </a:solidFill>
                <a:latin typeface="ＭＳ ゴシック" panose="020B0609070205080204" pitchFamily="49" charset="-128"/>
                <a:ea typeface="ＭＳ ゴシック" panose="020B0609070205080204" pitchFamily="49" charset="-128"/>
              </a:rPr>
              <a:t>１「大阪しあわせネットワーク支援システム」の概要</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２「大阪しあわせネットワーク支援システム」のアクセス方法 </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　　　　</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３「ＴＯＰ画面」について</a:t>
            </a:r>
            <a:r>
              <a:rPr lang="ja-JP" altLang="en-US" sz="1400" dirty="0">
                <a:solidFill>
                  <a:schemeClr val="tx1"/>
                </a:solidFill>
                <a:latin typeface="ＭＳ ゴシック" panose="020B0609070205080204" pitchFamily="49" charset="-128"/>
                <a:ea typeface="ＭＳ ゴシック" panose="020B0609070205080204" pitchFamily="49" charset="-128"/>
              </a:rPr>
              <a:t>（　　　画面レイアウト等が変更となりました）</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４「総合生活相談支援機能」について　</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　　　新規相談受付、社会貢献基金申請、参考資料①～④（経済的援助の考え方など）</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　　　支援終結記録、出納記録、相談履歴、過去事例検索、社会資源検索、社会資源管理</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５「地域貢献支援機能」について</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　　　地域貢献事業検索、地域貢献事業管理</a:t>
            </a:r>
            <a:r>
              <a:rPr lang="ja-JP" altLang="en-US" sz="1400" dirty="0">
                <a:solidFill>
                  <a:schemeClr val="tx1"/>
                </a:solidFill>
                <a:latin typeface="ＭＳ ゴシック" panose="020B0609070205080204" pitchFamily="49" charset="-128"/>
                <a:ea typeface="ＭＳ ゴシック" panose="020B0609070205080204" pitchFamily="49" charset="-128"/>
              </a:rPr>
              <a:t>（　　　管理画面からイベント登録が行なえるよう</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r>
              <a:rPr lang="ja-JP" altLang="en-US" sz="1400" dirty="0">
                <a:solidFill>
                  <a:schemeClr val="tx1"/>
                </a:solidFill>
                <a:latin typeface="ＭＳ ゴシック" panose="020B0609070205080204" pitchFamily="49" charset="-128"/>
                <a:ea typeface="ＭＳ ゴシック" panose="020B0609070205080204" pitchFamily="49" charset="-128"/>
              </a:rPr>
              <a:t>　　　　になりました）</a:t>
            </a:r>
            <a:r>
              <a:rPr lang="ja-JP" altLang="en-US" sz="1600" dirty="0">
                <a:solidFill>
                  <a:schemeClr val="tx1"/>
                </a:solidFill>
                <a:latin typeface="ＭＳ ゴシック" panose="020B0609070205080204" pitchFamily="49" charset="-128"/>
                <a:ea typeface="ＭＳ ゴシック" panose="020B0609070205080204" pitchFamily="49" charset="-128"/>
              </a:rPr>
              <a:t>、　　地域貢献イベント検索</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６「情報共有機能」について</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　　　お知らせ、大阪しあわせネットワークロゴダウンロード、</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　　　ＣＳＷ・スマイルサポーター検索、支援物品検索、支援物品管理</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７「基本情報登録」について</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r>
              <a:rPr lang="ja-JP" altLang="en-US" sz="1600" dirty="0">
                <a:solidFill>
                  <a:schemeClr val="tx1"/>
                </a:solidFill>
                <a:latin typeface="ＭＳ ゴシック" panose="020B0609070205080204" pitchFamily="49" charset="-128"/>
                <a:ea typeface="ＭＳ ゴシック" panose="020B0609070205080204" pitchFamily="49" charset="-128"/>
              </a:rPr>
              <a:t>　　　施設情報設定、パスワード変更、総合生活相談員管理</a:t>
            </a:r>
            <a:endParaRPr lang="en-US" altLang="ja-JP" sz="16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p:txBody>
      </p:sp>
      <p:pic>
        <p:nvPicPr>
          <p:cNvPr id="17" name="Picture 2" descr="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600" y="3801438"/>
            <a:ext cx="432048" cy="22842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352828" y="6419305"/>
            <a:ext cx="3384376" cy="338554"/>
          </a:xfrm>
          <a:prstGeom prst="rect">
            <a:avLst/>
          </a:prstGeom>
          <a:noFill/>
        </p:spPr>
        <p:txBody>
          <a:bodyPr wrap="square" rtlCol="0">
            <a:spAutoFit/>
          </a:bodyPr>
          <a:lstStyle/>
          <a:p>
            <a:r>
              <a:rPr kumimoji="1" lang="ja-JP" altLang="en-US" sz="1600" dirty="0">
                <a:solidFill>
                  <a:schemeClr val="tx1"/>
                </a:solidFill>
              </a:rPr>
              <a:t> ･･･ 新たに</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追加された新機能です</a:t>
            </a:r>
          </a:p>
        </p:txBody>
      </p:sp>
      <p:pic>
        <p:nvPicPr>
          <p:cNvPr id="14" name="Picture 2" descr="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017" y="6471721"/>
            <a:ext cx="432048" cy="187221"/>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3698308" y="195692"/>
            <a:ext cx="17473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目　次</a:t>
            </a:r>
            <a:endParaRPr lang="en-US" altLang="ja-JP" sz="2400" dirty="0"/>
          </a:p>
        </p:txBody>
      </p:sp>
      <p:pic>
        <p:nvPicPr>
          <p:cNvPr id="3" name="Picture 2" descr="new">
            <a:extLst>
              <a:ext uri="{FF2B5EF4-FFF2-40B4-BE49-F238E27FC236}">
                <a16:creationId xmlns:a16="http://schemas.microsoft.com/office/drawing/2014/main" id="{EF2A790D-9D8D-9108-A1C0-9A92560C0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844824"/>
            <a:ext cx="496303" cy="262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ew">
            <a:extLst>
              <a:ext uri="{FF2B5EF4-FFF2-40B4-BE49-F238E27FC236}">
                <a16:creationId xmlns:a16="http://schemas.microsoft.com/office/drawing/2014/main" id="{1099AEB1-F1CA-70B7-0023-20852AF26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73016"/>
            <a:ext cx="432048" cy="22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77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4091" y="6502216"/>
            <a:ext cx="2133600" cy="365125"/>
          </a:xfrm>
        </p:spPr>
        <p:txBody>
          <a:bodyPr/>
          <a:lstStyle/>
          <a:p>
            <a:pPr>
              <a:defRPr/>
            </a:pPr>
            <a:fld id="{BCCDDFED-770B-463C-A1A4-71712841B999}" type="slidenum">
              <a:rPr lang="en-US" altLang="ja-JP" sz="1600">
                <a:solidFill>
                  <a:schemeClr val="tx1"/>
                </a:solidFill>
                <a:latin typeface="+mn-ea"/>
                <a:ea typeface="+mn-ea"/>
              </a:rPr>
              <a:pPr>
                <a:defRPr/>
              </a:pPr>
              <a:t>20</a:t>
            </a:fld>
            <a:endParaRPr lang="en-US" altLang="ja-JP" dirty="0">
              <a:solidFill>
                <a:schemeClr val="tx1"/>
              </a:solidFill>
              <a:latin typeface="+mn-ea"/>
              <a:ea typeface="+mn-ea"/>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835702" cy="49676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正方形/長方形 21"/>
          <p:cNvSpPr/>
          <p:nvPr/>
        </p:nvSpPr>
        <p:spPr>
          <a:xfrm>
            <a:off x="108492" y="620688"/>
            <a:ext cx="8855996" cy="938971"/>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Calibri" pitchFamily="34" charset="0"/>
              </a:rPr>
              <a:t>「生活環境面</a:t>
            </a: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家族状況・居所・収入・就労等</a:t>
            </a:r>
            <a:r>
              <a:rPr lang="en-US" altLang="ja-JP" sz="1800" dirty="0">
                <a:solidFill>
                  <a:schemeClr val="tx1"/>
                </a:solidFill>
                <a:latin typeface="Calibri" pitchFamily="34" charset="0"/>
              </a:rPr>
              <a:t>)</a:t>
            </a:r>
            <a:r>
              <a:rPr lang="ja-JP" altLang="en-US" sz="1800" dirty="0">
                <a:solidFill>
                  <a:schemeClr val="tx1"/>
                </a:solidFill>
                <a:latin typeface="Calibri" pitchFamily="34" charset="0"/>
              </a:rPr>
              <a:t>に関する支援の必要性」、「身体的・精神的治療に関する支援の必要性」、「経済的援助の必要性」、「今後利用を検討すべき福祉制度」、「社会貢献事業としての支援目標」の各項目に必要事項を入力します。</a:t>
            </a:r>
            <a:endParaRPr lang="en-US" altLang="ja-JP" sz="1800" dirty="0">
              <a:solidFill>
                <a:schemeClr val="tx1"/>
              </a:solidFill>
              <a:latin typeface="Calibri" pitchFamily="34" charset="0"/>
            </a:endParaRPr>
          </a:p>
        </p:txBody>
      </p:sp>
      <p:sp>
        <p:nvSpPr>
          <p:cNvPr id="23" name="角丸四角形 22"/>
          <p:cNvSpPr/>
          <p:nvPr/>
        </p:nvSpPr>
        <p:spPr>
          <a:xfrm>
            <a:off x="2484262" y="2852935"/>
            <a:ext cx="4104456" cy="38495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2484262" y="3218296"/>
            <a:ext cx="4104456" cy="309102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6416291" y="3237891"/>
            <a:ext cx="2548197" cy="1127213"/>
          </a:xfrm>
          <a:prstGeom prst="wedgeRoundRectCallout">
            <a:avLst>
              <a:gd name="adj1" fmla="val -45492"/>
              <a:gd name="adj2" fmla="val -6855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dirty="0">
                <a:solidFill>
                  <a:schemeClr val="tx1"/>
                </a:solidFill>
              </a:rPr>
              <a:t>過去に対応した類似の事例や社会資源情報を参照できます。</a:t>
            </a:r>
            <a:endParaRPr lang="en-US" altLang="ja-JP" dirty="0">
              <a:solidFill>
                <a:schemeClr val="tx1"/>
              </a:solidFill>
            </a:endParaRPr>
          </a:p>
        </p:txBody>
      </p:sp>
      <p:sp>
        <p:nvSpPr>
          <p:cNvPr id="25" name="角丸四角形吹き出し 24"/>
          <p:cNvSpPr/>
          <p:nvPr/>
        </p:nvSpPr>
        <p:spPr>
          <a:xfrm>
            <a:off x="179513" y="3390291"/>
            <a:ext cx="2160240" cy="2126941"/>
          </a:xfrm>
          <a:prstGeom prst="wedgeRoundRectCallout">
            <a:avLst>
              <a:gd name="adj1" fmla="val 65167"/>
              <a:gd name="adj2" fmla="val -1880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dirty="0">
                <a:solidFill>
                  <a:schemeClr val="tx1"/>
                </a:solidFill>
              </a:rPr>
              <a:t>各項目に必要事項を入力します。文字数、行数の制限がありますので、簡潔に記入してください。</a:t>
            </a:r>
            <a:endParaRPr lang="en-US" altLang="ja-JP" dirty="0">
              <a:solidFill>
                <a:schemeClr val="tx1"/>
              </a:solidFill>
            </a:endParaRPr>
          </a:p>
        </p:txBody>
      </p:sp>
      <p:sp>
        <p:nvSpPr>
          <p:cNvPr id="26" name="角丸四角形吹き出し 25"/>
          <p:cNvSpPr/>
          <p:nvPr/>
        </p:nvSpPr>
        <p:spPr>
          <a:xfrm>
            <a:off x="5898793" y="5176877"/>
            <a:ext cx="3209711" cy="1183390"/>
          </a:xfrm>
          <a:prstGeom prst="wedgeRoundRectCallout">
            <a:avLst>
              <a:gd name="adj1" fmla="val -82011"/>
              <a:gd name="adj2" fmla="val 3923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buClr>
                <a:schemeClr val="tx2"/>
              </a:buClr>
              <a:buSzPct val="60000"/>
            </a:pPr>
            <a:r>
              <a:rPr lang="ja-JP" altLang="en-US" dirty="0">
                <a:solidFill>
                  <a:schemeClr val="tx1"/>
                </a:solidFill>
                <a:latin typeface="Calibri" pitchFamily="34" charset="0"/>
              </a:rPr>
              <a:t>必要事項の入力し「支援計画の保存」ボタンを押してください。</a:t>
            </a:r>
          </a:p>
        </p:txBody>
      </p:sp>
      <p:sp>
        <p:nvSpPr>
          <p:cNvPr id="27" name="角丸四角形 26"/>
          <p:cNvSpPr/>
          <p:nvPr/>
        </p:nvSpPr>
        <p:spPr>
          <a:xfrm>
            <a:off x="3995936" y="6289045"/>
            <a:ext cx="864096" cy="23629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４－３　総合生活相談支援機能＜新規相談受付／支援計画②＞</a:t>
            </a:r>
          </a:p>
        </p:txBody>
      </p:sp>
    </p:spTree>
    <p:extLst>
      <p:ext uri="{BB962C8B-B14F-4D97-AF65-F5344CB8AC3E}">
        <p14:creationId xmlns:p14="http://schemas.microsoft.com/office/powerpoint/2010/main" val="4075978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94489" y="6485664"/>
            <a:ext cx="2133600" cy="365125"/>
          </a:xfrm>
        </p:spPr>
        <p:txBody>
          <a:bodyPr/>
          <a:lstStyle/>
          <a:p>
            <a:pPr>
              <a:defRPr/>
            </a:pPr>
            <a:fld id="{97A68693-244D-45A6-8A1C-C17377138CB5}" type="slidenum">
              <a:rPr lang="en-US" altLang="ja-JP" sz="1600">
                <a:solidFill>
                  <a:schemeClr val="tx1"/>
                </a:solidFill>
                <a:latin typeface="+mn-ea"/>
                <a:ea typeface="+mn-ea"/>
              </a:rPr>
              <a:pPr>
                <a:defRPr/>
              </a:pPr>
              <a:t>21</a:t>
            </a:fld>
            <a:endParaRPr lang="en-US" altLang="ja-JP" dirty="0">
              <a:solidFill>
                <a:schemeClr val="tx1"/>
              </a:solidFill>
              <a:latin typeface="+mn-ea"/>
              <a:ea typeface="+mn-ea"/>
            </a:endParaRP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88" r="15314" b="31962"/>
          <a:stretch/>
        </p:blipFill>
        <p:spPr bwMode="auto">
          <a:xfrm>
            <a:off x="107505" y="1461588"/>
            <a:ext cx="8928992" cy="49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角丸四角形 12"/>
          <p:cNvSpPr/>
          <p:nvPr/>
        </p:nvSpPr>
        <p:spPr>
          <a:xfrm>
            <a:off x="611560" y="5589240"/>
            <a:ext cx="7704856" cy="24783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5508104" y="4173995"/>
            <a:ext cx="3168352" cy="1127213"/>
          </a:xfrm>
          <a:prstGeom prst="wedgeRoundRectCallout">
            <a:avLst>
              <a:gd name="adj1" fmla="val -27223"/>
              <a:gd name="adj2" fmla="val 848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dirty="0">
                <a:solidFill>
                  <a:schemeClr val="tx1"/>
                </a:solidFill>
              </a:rPr>
              <a:t>「支援経過」の「追記・編集」をクリックし、入力画面を開きます。</a:t>
            </a:r>
            <a:endParaRPr lang="en-US" altLang="ja-JP" dirty="0">
              <a:solidFill>
                <a:schemeClr val="tx1"/>
              </a:solidFill>
            </a:endParaRPr>
          </a:p>
        </p:txBody>
      </p:sp>
      <p:sp>
        <p:nvSpPr>
          <p:cNvPr id="14" name="正方形/長方形 13"/>
          <p:cNvSpPr/>
          <p:nvPr/>
        </p:nvSpPr>
        <p:spPr>
          <a:xfrm>
            <a:off x="108492" y="563591"/>
            <a:ext cx="8855996" cy="777177"/>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Calibri" pitchFamily="34" charset="0"/>
              </a:rPr>
              <a:t>個人情報、相談内容、支援計画の入力に続いて、「支援経過」の項目を入力します。「支援経過」の「追記・編集」をクリックし、入力画面を開きます。</a:t>
            </a:r>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p:txBody>
      </p:sp>
      <p:sp>
        <p:nvSpPr>
          <p:cNvPr id="8" name="角丸四角形 7"/>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４－４　総合生活相談支援機能＜新規相談受付／支援経過①＞</a:t>
            </a:r>
          </a:p>
        </p:txBody>
      </p:sp>
    </p:spTree>
    <p:extLst>
      <p:ext uri="{BB962C8B-B14F-4D97-AF65-F5344CB8AC3E}">
        <p14:creationId xmlns:p14="http://schemas.microsoft.com/office/powerpoint/2010/main" val="2912125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6" y="1517202"/>
            <a:ext cx="8907710" cy="50081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スライド番号プレースホルダー 2"/>
          <p:cNvSpPr>
            <a:spLocks noGrp="1"/>
          </p:cNvSpPr>
          <p:nvPr>
            <p:ph type="sldNum" sz="quarter" idx="12"/>
          </p:nvPr>
        </p:nvSpPr>
        <p:spPr>
          <a:xfrm>
            <a:off x="6985738" y="6513744"/>
            <a:ext cx="2133600" cy="365125"/>
          </a:xfrm>
        </p:spPr>
        <p:txBody>
          <a:bodyPr/>
          <a:lstStyle/>
          <a:p>
            <a:pPr>
              <a:defRPr/>
            </a:pPr>
            <a:fld id="{3F59F694-6410-41B1-8675-52CD793343F6}" type="slidenum">
              <a:rPr lang="en-US" altLang="ja-JP" sz="1600">
                <a:solidFill>
                  <a:schemeClr val="tx1"/>
                </a:solidFill>
                <a:latin typeface="+mn-ea"/>
                <a:ea typeface="+mn-ea"/>
              </a:rPr>
              <a:pPr>
                <a:defRPr/>
              </a:pPr>
              <a:t>22</a:t>
            </a:fld>
            <a:endParaRPr lang="en-US" altLang="ja-JP" dirty="0">
              <a:solidFill>
                <a:schemeClr val="tx1"/>
              </a:solidFill>
              <a:latin typeface="+mn-ea"/>
              <a:ea typeface="+mn-ea"/>
            </a:endParaRPr>
          </a:p>
        </p:txBody>
      </p:sp>
      <p:sp>
        <p:nvSpPr>
          <p:cNvPr id="16" name="角丸四角形吹き出し 15"/>
          <p:cNvSpPr/>
          <p:nvPr/>
        </p:nvSpPr>
        <p:spPr>
          <a:xfrm>
            <a:off x="137164" y="3052996"/>
            <a:ext cx="3528391" cy="993491"/>
          </a:xfrm>
          <a:prstGeom prst="wedgeRoundRectCallout">
            <a:avLst>
              <a:gd name="adj1" fmla="val -2903"/>
              <a:gd name="adj2" fmla="val 10091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spcBef>
                <a:spcPct val="20000"/>
              </a:spcBef>
              <a:buClr>
                <a:schemeClr val="tx2"/>
              </a:buClr>
              <a:buSzPct val="60000"/>
              <a:defRPr/>
            </a:pPr>
            <a:r>
              <a:rPr lang="ja-JP" altLang="en-US" dirty="0">
                <a:solidFill>
                  <a:schemeClr val="tx1"/>
                </a:solidFill>
              </a:rPr>
              <a:t>新しい日付の支援経過記録を入力する場合は、「支援経過の追記」をクリックします</a:t>
            </a:r>
            <a:endParaRPr lang="en-US" altLang="ja-JP" dirty="0">
              <a:solidFill>
                <a:schemeClr val="tx1"/>
              </a:solidFill>
            </a:endParaRPr>
          </a:p>
        </p:txBody>
      </p:sp>
      <p:sp>
        <p:nvSpPr>
          <p:cNvPr id="17" name="角丸四角形吹き出し 16"/>
          <p:cNvSpPr/>
          <p:nvPr/>
        </p:nvSpPr>
        <p:spPr>
          <a:xfrm>
            <a:off x="5148064" y="5733255"/>
            <a:ext cx="3528391" cy="993491"/>
          </a:xfrm>
          <a:prstGeom prst="wedgeRoundRectCallout">
            <a:avLst>
              <a:gd name="adj1" fmla="val -116364"/>
              <a:gd name="adj2" fmla="val -6672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spcBef>
                <a:spcPct val="20000"/>
              </a:spcBef>
              <a:buClr>
                <a:schemeClr val="tx2"/>
              </a:buClr>
              <a:buSzPct val="60000"/>
              <a:defRPr/>
            </a:pPr>
            <a:r>
              <a:rPr lang="ja-JP" altLang="en-US" dirty="0">
                <a:solidFill>
                  <a:schemeClr val="tx1"/>
                </a:solidFill>
              </a:rPr>
              <a:t>すでに入力済みの日付の支援経過記録を追記・変更する場合は「日付」をクリックします</a:t>
            </a:r>
            <a:endParaRPr lang="en-US" altLang="ja-JP" dirty="0">
              <a:solidFill>
                <a:schemeClr val="tx1"/>
              </a:solidFill>
            </a:endParaRPr>
          </a:p>
        </p:txBody>
      </p:sp>
      <p:sp>
        <p:nvSpPr>
          <p:cNvPr id="10" name="正方形/長方形 9"/>
          <p:cNvSpPr/>
          <p:nvPr/>
        </p:nvSpPr>
        <p:spPr>
          <a:xfrm>
            <a:off x="108492" y="574139"/>
            <a:ext cx="8855996" cy="766629"/>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Calibri" pitchFamily="34" charset="0"/>
              </a:rPr>
              <a:t>対象者への訪問や面談、支援などの対応の経過記録を入力します。支援経過記録は、日付ごとに支援内容を記録でき、担当エリアの社会貢献支援員と情報共有ができます。</a:t>
            </a:r>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角丸四角形 10"/>
          <p:cNvSpPr/>
          <p:nvPr/>
        </p:nvSpPr>
        <p:spPr>
          <a:xfrm>
            <a:off x="1835696" y="4549316"/>
            <a:ext cx="936104" cy="24783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835696" y="4909356"/>
            <a:ext cx="1152128" cy="6078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137165" y="5733255"/>
            <a:ext cx="3066684" cy="1043503"/>
          </a:xfrm>
          <a:prstGeom prst="wedgeRoundRectCallout">
            <a:avLst>
              <a:gd name="adj1" fmla="val 19631"/>
              <a:gd name="adj2" fmla="val -735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spcBef>
                <a:spcPct val="20000"/>
              </a:spcBef>
              <a:buClr>
                <a:schemeClr val="tx2"/>
              </a:buClr>
              <a:buSzPct val="60000"/>
              <a:defRPr/>
            </a:pPr>
            <a:r>
              <a:rPr lang="ja-JP" altLang="en-US" dirty="0">
                <a:solidFill>
                  <a:schemeClr val="tx1"/>
                </a:solidFill>
              </a:rPr>
              <a:t>＜注意＞</a:t>
            </a:r>
            <a:endParaRPr lang="en-US" altLang="ja-JP" dirty="0">
              <a:solidFill>
                <a:schemeClr val="tx1"/>
              </a:solidFill>
            </a:endParaRPr>
          </a:p>
          <a:p>
            <a:pPr algn="ctr">
              <a:spcBef>
                <a:spcPct val="20000"/>
              </a:spcBef>
              <a:buClr>
                <a:schemeClr val="tx2"/>
              </a:buClr>
              <a:buSzPct val="60000"/>
              <a:defRPr/>
            </a:pPr>
            <a:r>
              <a:rPr lang="ja-JP" altLang="en-US" dirty="0">
                <a:solidFill>
                  <a:schemeClr val="tx1"/>
                </a:solidFill>
              </a:rPr>
              <a:t>日付が未入力の場合、「－」と表示されます。</a:t>
            </a:r>
            <a:endParaRPr lang="en-US" altLang="ja-JP" dirty="0">
              <a:solidFill>
                <a:schemeClr val="tx1"/>
              </a:solidFill>
            </a:endParaRPr>
          </a:p>
        </p:txBody>
      </p:sp>
      <p:sp>
        <p:nvSpPr>
          <p:cNvPr id="14" name="角丸四角形 13"/>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４－４　総合生活相談支援機能＜新規相談受付／支援経過②＞</a:t>
            </a:r>
          </a:p>
        </p:txBody>
      </p:sp>
    </p:spTree>
    <p:extLst>
      <p:ext uri="{BB962C8B-B14F-4D97-AF65-F5344CB8AC3E}">
        <p14:creationId xmlns:p14="http://schemas.microsoft.com/office/powerpoint/2010/main" val="128042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94489" y="6485664"/>
            <a:ext cx="2133600" cy="365125"/>
          </a:xfrm>
        </p:spPr>
        <p:txBody>
          <a:bodyPr/>
          <a:lstStyle/>
          <a:p>
            <a:pPr>
              <a:defRPr/>
            </a:pPr>
            <a:fld id="{97A68693-244D-45A6-8A1C-C17377138CB5}" type="slidenum">
              <a:rPr lang="en-US" altLang="ja-JP" sz="1600">
                <a:solidFill>
                  <a:schemeClr val="tx1"/>
                </a:solidFill>
                <a:latin typeface="+mn-ea"/>
                <a:ea typeface="+mn-ea"/>
              </a:rPr>
              <a:pPr>
                <a:defRPr/>
              </a:pPr>
              <a:t>23</a:t>
            </a:fld>
            <a:endParaRPr lang="en-US" altLang="ja-JP" dirty="0">
              <a:solidFill>
                <a:schemeClr val="tx1"/>
              </a:solidFill>
              <a:latin typeface="+mn-ea"/>
              <a:ea typeface="+mn-ea"/>
            </a:endParaRPr>
          </a:p>
        </p:txBody>
      </p:sp>
      <p:sp>
        <p:nvSpPr>
          <p:cNvPr id="10" name="正方形/長方形 9"/>
          <p:cNvSpPr/>
          <p:nvPr/>
        </p:nvSpPr>
        <p:spPr>
          <a:xfrm>
            <a:off x="128173" y="584685"/>
            <a:ext cx="8887654" cy="2447613"/>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相談支援を行う中で、「経済的援助（現物給付）」による支援が必要になった場合は、「社会貢献基金申請」の「追記・編集」ボタンを押して、必要事項を入力します。</a:t>
            </a:r>
            <a:endParaRPr lang="en-US" altLang="ja-JP" sz="1050" dirty="0">
              <a:solidFill>
                <a:schemeClr val="tx1"/>
              </a:solidFill>
              <a:latin typeface="ＭＳ Ｐゴシック" panose="020B0600070205080204" pitchFamily="50" charset="-128"/>
            </a:endParaRPr>
          </a:p>
          <a:p>
            <a:pPr>
              <a:spcBef>
                <a:spcPct val="20000"/>
              </a:spcBef>
              <a:buClr>
                <a:schemeClr val="tx2"/>
              </a:buClr>
              <a:buSzPct val="60000"/>
              <a:defRPr/>
            </a:pPr>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a:p>
            <a:pPr>
              <a:spcBef>
                <a:spcPct val="20000"/>
              </a:spcBef>
              <a:buClr>
                <a:schemeClr val="tx2"/>
              </a:buClr>
              <a:buSzPct val="60000"/>
              <a:defRPr/>
            </a:pPr>
            <a:r>
              <a:rPr lang="ja-JP" altLang="en-US" sz="1800" dirty="0">
                <a:solidFill>
                  <a:schemeClr val="tx1"/>
                </a:solidFill>
                <a:latin typeface="ＭＳ Ｐゴシック" panose="020B0600070205080204" pitchFamily="50" charset="-128"/>
                <a:ea typeface="ＭＳ Ｐゴシック" panose="020B0600070205080204" pitchFamily="50" charset="-128"/>
              </a:rPr>
              <a:t>＜参考／「経済的援助（現物給付）」の考え方について＞</a:t>
            </a:r>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a:p>
            <a:pPr>
              <a:spcBef>
                <a:spcPct val="20000"/>
              </a:spcBef>
              <a:buClr>
                <a:schemeClr val="tx2"/>
              </a:buClr>
              <a:buSzPct val="60000"/>
              <a:defRPr/>
            </a:pPr>
            <a:r>
              <a:rPr lang="ja-JP" altLang="en-US" sz="1800" dirty="0">
                <a:solidFill>
                  <a:schemeClr val="tx1"/>
                </a:solidFill>
                <a:latin typeface="ＭＳ Ｐゴシック" panose="020B0600070205080204" pitchFamily="50" charset="-128"/>
                <a:ea typeface="ＭＳ Ｐゴシック" panose="020B0600070205080204" pitchFamily="50" charset="-128"/>
              </a:rPr>
              <a:t>公的制度やサービス等による支援が受けられず、生命に関わる緊急・窮迫した制度の狭間の生活困窮状況にあり、他に支援する手段がなく、対象者への支援が不可欠で、支援の実施により一定の生活の安定が見込める場合に対して、社会福祉法人の施設長による決裁により、おおむね</a:t>
            </a:r>
            <a:r>
              <a:rPr lang="en-US" altLang="ja-JP" sz="1800" dirty="0">
                <a:solidFill>
                  <a:schemeClr val="tx1"/>
                </a:solidFill>
                <a:latin typeface="ＭＳ Ｐゴシック" panose="020B0600070205080204" pitchFamily="50" charset="-128"/>
                <a:ea typeface="ＭＳ Ｐゴシック" panose="020B0600070205080204" pitchFamily="50" charset="-128"/>
              </a:rPr>
              <a:t>10</a:t>
            </a:r>
            <a:r>
              <a:rPr lang="ja-JP" altLang="en-US" sz="1800" dirty="0">
                <a:solidFill>
                  <a:schemeClr val="tx1"/>
                </a:solidFill>
                <a:latin typeface="ＭＳ Ｐゴシック" panose="020B0600070205080204" pitchFamily="50" charset="-128"/>
                <a:ea typeface="ＭＳ Ｐゴシック" panose="020B0600070205080204" pitchFamily="50" charset="-128"/>
              </a:rPr>
              <a:t>万円を限度とした「経済的援助（現物給付）」による支援を行うものです。</a:t>
            </a:r>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962"/>
          <a:stretch/>
        </p:blipFill>
        <p:spPr bwMode="auto">
          <a:xfrm>
            <a:off x="136513" y="3064627"/>
            <a:ext cx="8858645" cy="3388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 11"/>
          <p:cNvSpPr/>
          <p:nvPr/>
        </p:nvSpPr>
        <p:spPr>
          <a:xfrm>
            <a:off x="1866366" y="5697111"/>
            <a:ext cx="4104456" cy="24783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5652120" y="4318011"/>
            <a:ext cx="3168352" cy="1127213"/>
          </a:xfrm>
          <a:prstGeom prst="wedgeRoundRectCallout">
            <a:avLst>
              <a:gd name="adj1" fmla="val -39408"/>
              <a:gd name="adj2" fmla="val 8325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dirty="0">
                <a:solidFill>
                  <a:schemeClr val="tx1"/>
                </a:solidFill>
              </a:rPr>
              <a:t>「社会貢献基金申請」の「追記・編集」をクリックし、入力画面を開きます。</a:t>
            </a:r>
            <a:endParaRPr lang="en-US" altLang="ja-JP" dirty="0">
              <a:solidFill>
                <a:schemeClr val="tx1"/>
              </a:solidFill>
            </a:endParaRPr>
          </a:p>
        </p:txBody>
      </p:sp>
      <p:sp>
        <p:nvSpPr>
          <p:cNvPr id="8" name="角丸四角形 7"/>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200" dirty="0">
                <a:solidFill>
                  <a:schemeClr val="bg1"/>
                </a:solidFill>
              </a:rPr>
              <a:t>４－５　総合生活相談支援機能＜新規相談受付／社会貢献基金申請①＞</a:t>
            </a:r>
          </a:p>
        </p:txBody>
      </p:sp>
    </p:spTree>
    <p:extLst>
      <p:ext uri="{BB962C8B-B14F-4D97-AF65-F5344CB8AC3E}">
        <p14:creationId xmlns:p14="http://schemas.microsoft.com/office/powerpoint/2010/main" val="1046496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15687" t="12594" r="15687" b="3938"/>
          <a:stretch/>
        </p:blipFill>
        <p:spPr>
          <a:xfrm>
            <a:off x="343988" y="1026541"/>
            <a:ext cx="8424936" cy="5761186"/>
          </a:xfrm>
          <a:prstGeom prst="rect">
            <a:avLst/>
          </a:prstGeom>
        </p:spPr>
      </p:pic>
      <p:sp>
        <p:nvSpPr>
          <p:cNvPr id="11" name="正方形/長方形 10"/>
          <p:cNvSpPr/>
          <p:nvPr/>
        </p:nvSpPr>
        <p:spPr>
          <a:xfrm>
            <a:off x="-1" y="1"/>
            <a:ext cx="8856663"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7005574" y="6503151"/>
            <a:ext cx="2133600" cy="365125"/>
          </a:xfrm>
        </p:spPr>
        <p:txBody>
          <a:bodyPr/>
          <a:lstStyle/>
          <a:p>
            <a:pPr>
              <a:defRPr/>
            </a:pPr>
            <a:fld id="{B9F59A16-64F8-4491-BC71-68CF99815F4C}" type="slidenum">
              <a:rPr lang="en-US" altLang="ja-JP" sz="1600">
                <a:solidFill>
                  <a:schemeClr val="tx1"/>
                </a:solidFill>
                <a:latin typeface="+mn-ea"/>
                <a:ea typeface="+mn-ea"/>
              </a:rPr>
              <a:pPr>
                <a:defRPr/>
              </a:pPr>
              <a:t>24</a:t>
            </a:fld>
            <a:endParaRPr lang="en-US" altLang="ja-JP" dirty="0">
              <a:solidFill>
                <a:schemeClr val="tx1"/>
              </a:solidFill>
              <a:latin typeface="+mn-ea"/>
              <a:ea typeface="+mn-ea"/>
            </a:endParaRPr>
          </a:p>
        </p:txBody>
      </p:sp>
      <p:sp>
        <p:nvSpPr>
          <p:cNvPr id="16" name="正方形/長方形 15"/>
          <p:cNvSpPr/>
          <p:nvPr/>
        </p:nvSpPr>
        <p:spPr>
          <a:xfrm>
            <a:off x="32679" y="-583249"/>
            <a:ext cx="8136903" cy="476672"/>
          </a:xfrm>
          <a:prstGeom prst="rect">
            <a:avLst/>
          </a:prstGeom>
          <a:solidFill>
            <a:schemeClr val="bg1"/>
          </a:solidFill>
          <a:ln w="60325" cmpd="sng">
            <a:solidFill>
              <a:srgbClr val="E73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４－５　総合生活相談支援機能＜新規相談受付／社会貢献基金申請②＞</a:t>
            </a:r>
            <a:endParaRPr kumimoji="1" lang="ja-JP" altLang="en-US" dirty="0">
              <a:solidFill>
                <a:schemeClr val="tx1"/>
              </a:solidFill>
            </a:endParaRPr>
          </a:p>
        </p:txBody>
      </p:sp>
      <p:sp>
        <p:nvSpPr>
          <p:cNvPr id="12" name="正方形/長方形 11"/>
          <p:cNvSpPr/>
          <p:nvPr/>
        </p:nvSpPr>
        <p:spPr>
          <a:xfrm>
            <a:off x="128458" y="537162"/>
            <a:ext cx="8855996" cy="432048"/>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Calibri" pitchFamily="34" charset="0"/>
              </a:rPr>
              <a:t>下記の画面に、「経済的援助（現物給付）」の申請内容を入力します。</a:t>
            </a:r>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p:txBody>
      </p:sp>
      <p:sp>
        <p:nvSpPr>
          <p:cNvPr id="8" name="角丸四角形 7"/>
          <p:cNvSpPr/>
          <p:nvPr/>
        </p:nvSpPr>
        <p:spPr>
          <a:xfrm>
            <a:off x="2796064" y="6218313"/>
            <a:ext cx="1127864" cy="30703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200" dirty="0">
                <a:solidFill>
                  <a:schemeClr val="bg1"/>
                </a:solidFill>
              </a:rPr>
              <a:t>４－５　総合生活相談支援機能＜新規相談受付／社会貢献基金申請②＞</a:t>
            </a:r>
          </a:p>
        </p:txBody>
      </p:sp>
      <p:sp>
        <p:nvSpPr>
          <p:cNvPr id="10" name="角丸四角形 9"/>
          <p:cNvSpPr/>
          <p:nvPr/>
        </p:nvSpPr>
        <p:spPr>
          <a:xfrm>
            <a:off x="842300" y="1097374"/>
            <a:ext cx="7327282" cy="31696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846400" y="4277255"/>
            <a:ext cx="7323182" cy="186153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4101130" y="6126473"/>
            <a:ext cx="4320134" cy="638694"/>
          </a:xfrm>
          <a:prstGeom prst="wedgeRoundRectCallout">
            <a:avLst>
              <a:gd name="adj1" fmla="val -59205"/>
              <a:gd name="adj2" fmla="val 845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buClr>
                <a:schemeClr val="tx2"/>
              </a:buClr>
              <a:buSzPct val="60000"/>
            </a:pPr>
            <a:r>
              <a:rPr lang="ja-JP" altLang="en-US" sz="1800" dirty="0">
                <a:solidFill>
                  <a:schemeClr val="tx1"/>
                </a:solidFill>
                <a:latin typeface="Calibri" pitchFamily="34" charset="0"/>
              </a:rPr>
              <a:t>必要事項の入力が終わったら、「申請情報の保存」ボタンを押してください。</a:t>
            </a:r>
          </a:p>
        </p:txBody>
      </p:sp>
      <p:sp>
        <p:nvSpPr>
          <p:cNvPr id="15" name="角丸四角形吹き出し 14"/>
          <p:cNvSpPr/>
          <p:nvPr/>
        </p:nvSpPr>
        <p:spPr>
          <a:xfrm>
            <a:off x="6098637" y="2036322"/>
            <a:ext cx="2933239" cy="1455756"/>
          </a:xfrm>
          <a:prstGeom prst="wedgeRoundRectCallout">
            <a:avLst>
              <a:gd name="adj1" fmla="val -59205"/>
              <a:gd name="adj2" fmla="val 845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buClr>
                <a:schemeClr val="tx2"/>
              </a:buClr>
              <a:buSzPct val="60000"/>
            </a:pPr>
            <a:r>
              <a:rPr lang="ja-JP" altLang="en-US" sz="1800" dirty="0">
                <a:solidFill>
                  <a:schemeClr val="tx1"/>
                </a:solidFill>
                <a:latin typeface="Calibri" pitchFamily="34" charset="0"/>
              </a:rPr>
              <a:t>相談概要、経済援助理由について、簡潔に状況をまとめて記入してください。</a:t>
            </a:r>
          </a:p>
        </p:txBody>
      </p:sp>
      <p:sp>
        <p:nvSpPr>
          <p:cNvPr id="17" name="角丸四角形吹き出し 16"/>
          <p:cNvSpPr/>
          <p:nvPr/>
        </p:nvSpPr>
        <p:spPr>
          <a:xfrm>
            <a:off x="6135356" y="4452880"/>
            <a:ext cx="2859803" cy="1453306"/>
          </a:xfrm>
          <a:prstGeom prst="wedgeRoundRectCallout">
            <a:avLst>
              <a:gd name="adj1" fmla="val -59205"/>
              <a:gd name="adj2" fmla="val 845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buClr>
                <a:schemeClr val="tx2"/>
              </a:buClr>
              <a:buSzPct val="60000"/>
            </a:pPr>
            <a:r>
              <a:rPr lang="ja-JP" altLang="en-US" sz="1800" dirty="0">
                <a:solidFill>
                  <a:schemeClr val="tx1"/>
                </a:solidFill>
                <a:latin typeface="Calibri" pitchFamily="34" charset="0"/>
              </a:rPr>
              <a:t>「経済的援助金額」、「経済的援助内容」、経済的援助金額の「振込先（施設口座）」を登録してください。</a:t>
            </a:r>
          </a:p>
        </p:txBody>
      </p:sp>
    </p:spTree>
    <p:extLst>
      <p:ext uri="{BB962C8B-B14F-4D97-AF65-F5344CB8AC3E}">
        <p14:creationId xmlns:p14="http://schemas.microsoft.com/office/powerpoint/2010/main" val="271229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15133" t="12594" r="15687" b="3494"/>
          <a:stretch/>
        </p:blipFill>
        <p:spPr>
          <a:xfrm>
            <a:off x="467544" y="1226834"/>
            <a:ext cx="8112171" cy="5532174"/>
          </a:xfrm>
          <a:prstGeom prst="rect">
            <a:avLst/>
          </a:prstGeom>
        </p:spPr>
      </p:pic>
      <p:sp>
        <p:nvSpPr>
          <p:cNvPr id="3" name="スライド番号プレースホルダー 2"/>
          <p:cNvSpPr>
            <a:spLocks noGrp="1"/>
          </p:cNvSpPr>
          <p:nvPr>
            <p:ph type="sldNum" sz="quarter" idx="12"/>
          </p:nvPr>
        </p:nvSpPr>
        <p:spPr>
          <a:xfrm>
            <a:off x="7010400" y="6492875"/>
            <a:ext cx="2133600" cy="365125"/>
          </a:xfrm>
        </p:spPr>
        <p:txBody>
          <a:bodyPr/>
          <a:lstStyle/>
          <a:p>
            <a:pPr>
              <a:defRPr/>
            </a:pPr>
            <a:fld id="{3D9F7C27-BC3D-40D8-A8F7-949EC917B151}" type="slidenum">
              <a:rPr lang="en-US" altLang="ja-JP" sz="1600">
                <a:solidFill>
                  <a:schemeClr val="tx1"/>
                </a:solidFill>
                <a:latin typeface="+mn-ea"/>
                <a:ea typeface="+mn-ea"/>
              </a:rPr>
              <a:pPr>
                <a:defRPr/>
              </a:pPr>
              <a:t>25</a:t>
            </a:fld>
            <a:endParaRPr lang="en-US" altLang="ja-JP" dirty="0">
              <a:solidFill>
                <a:schemeClr val="tx1"/>
              </a:solidFill>
              <a:latin typeface="+mn-ea"/>
              <a:ea typeface="+mn-ea"/>
            </a:endParaRPr>
          </a:p>
        </p:txBody>
      </p:sp>
      <p:sp>
        <p:nvSpPr>
          <p:cNvPr id="9" name="円/楕円 8"/>
          <p:cNvSpPr/>
          <p:nvPr/>
        </p:nvSpPr>
        <p:spPr>
          <a:xfrm>
            <a:off x="6127924" y="1732556"/>
            <a:ext cx="945976" cy="430930"/>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endParaRPr lang="ja-JP" altLang="en-US"/>
          </a:p>
        </p:txBody>
      </p:sp>
      <p:sp>
        <p:nvSpPr>
          <p:cNvPr id="11" name="角丸四角形吹き出し 10"/>
          <p:cNvSpPr/>
          <p:nvPr/>
        </p:nvSpPr>
        <p:spPr>
          <a:xfrm>
            <a:off x="4777973" y="2636912"/>
            <a:ext cx="3343851" cy="993491"/>
          </a:xfrm>
          <a:prstGeom prst="wedgeRoundRectCallout">
            <a:avLst>
              <a:gd name="adj1" fmla="val 7890"/>
              <a:gd name="adj2" fmla="val -9429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spcBef>
                <a:spcPct val="20000"/>
              </a:spcBef>
              <a:buClr>
                <a:schemeClr val="tx2"/>
              </a:buClr>
              <a:buSzPct val="60000"/>
              <a:defRPr/>
            </a:pPr>
            <a:r>
              <a:rPr lang="ja-JP" altLang="en-US" sz="1800" dirty="0">
                <a:solidFill>
                  <a:schemeClr val="tx1"/>
                </a:solidFill>
              </a:rPr>
              <a:t>経済的援助の申請様式を</a:t>
            </a:r>
            <a:endParaRPr lang="en-US" altLang="ja-JP" sz="1800" dirty="0">
              <a:solidFill>
                <a:schemeClr val="tx1"/>
              </a:solidFill>
            </a:endParaRPr>
          </a:p>
          <a:p>
            <a:pPr algn="ctr">
              <a:spcBef>
                <a:spcPct val="20000"/>
              </a:spcBef>
              <a:buClr>
                <a:schemeClr val="tx2"/>
              </a:buClr>
              <a:buSzPct val="60000"/>
              <a:defRPr/>
            </a:pPr>
            <a:r>
              <a:rPr lang="ja-JP" altLang="en-US" sz="1800" dirty="0">
                <a:solidFill>
                  <a:schemeClr val="tx1"/>
                </a:solidFill>
              </a:rPr>
              <a:t>印刷する場合は</a:t>
            </a:r>
            <a:endParaRPr lang="en-US" altLang="ja-JP" sz="1800" dirty="0">
              <a:solidFill>
                <a:schemeClr val="tx1"/>
              </a:solidFill>
            </a:endParaRPr>
          </a:p>
          <a:p>
            <a:pPr algn="ctr">
              <a:spcBef>
                <a:spcPct val="20000"/>
              </a:spcBef>
              <a:buClr>
                <a:schemeClr val="tx2"/>
              </a:buClr>
              <a:buSzPct val="60000"/>
              <a:defRPr/>
            </a:pPr>
            <a:r>
              <a:rPr lang="ja-JP" altLang="en-US" sz="1800" dirty="0">
                <a:solidFill>
                  <a:schemeClr val="tx1"/>
                </a:solidFill>
              </a:rPr>
              <a:t>「印刷（</a:t>
            </a:r>
            <a:r>
              <a:rPr lang="en-US" altLang="ja-JP" sz="1800" dirty="0">
                <a:solidFill>
                  <a:schemeClr val="tx1"/>
                </a:solidFill>
              </a:rPr>
              <a:t>PDF</a:t>
            </a:r>
            <a:r>
              <a:rPr lang="ja-JP" altLang="en-US" sz="1800" dirty="0">
                <a:solidFill>
                  <a:schemeClr val="tx1"/>
                </a:solidFill>
              </a:rPr>
              <a:t>）」をクリックします</a:t>
            </a:r>
            <a:endParaRPr lang="en-US" altLang="ja-JP" sz="1800" dirty="0">
              <a:solidFill>
                <a:schemeClr val="tx1"/>
              </a:solidFill>
            </a:endParaRPr>
          </a:p>
        </p:txBody>
      </p:sp>
      <p:sp>
        <p:nvSpPr>
          <p:cNvPr id="7" name="正方形/長方形 6"/>
          <p:cNvSpPr/>
          <p:nvPr/>
        </p:nvSpPr>
        <p:spPr>
          <a:xfrm>
            <a:off x="112677" y="528450"/>
            <a:ext cx="8855996" cy="650939"/>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Calibri" pitchFamily="34" charset="0"/>
              </a:rPr>
              <a:t>経済的援助（現物給付）の申請入力ができたら、申請様式を印刷します。</a:t>
            </a:r>
            <a:endParaRPr lang="en-US" altLang="ja-JP" sz="1800" dirty="0">
              <a:solidFill>
                <a:schemeClr val="tx1"/>
              </a:solidFill>
              <a:latin typeface="Calibri" pitchFamily="34" charset="0"/>
            </a:endParaRPr>
          </a:p>
        </p:txBody>
      </p:sp>
      <p:sp>
        <p:nvSpPr>
          <p:cNvPr id="10" name="角丸四角形 9"/>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200" dirty="0">
                <a:solidFill>
                  <a:schemeClr val="bg1"/>
                </a:solidFill>
              </a:rPr>
              <a:t>４－５　総合生活相談支援機能＜新規相談受付／社会貢献基金申請③＞</a:t>
            </a:r>
          </a:p>
        </p:txBody>
      </p:sp>
    </p:spTree>
    <p:extLst>
      <p:ext uri="{BB962C8B-B14F-4D97-AF65-F5344CB8AC3E}">
        <p14:creationId xmlns:p14="http://schemas.microsoft.com/office/powerpoint/2010/main" val="1845923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pPr>
              <a:defRPr/>
            </a:pPr>
            <a:fld id="{D6CD7AA1-5259-4FB9-9710-AE63819490E6}" type="slidenum">
              <a:rPr lang="en-US" altLang="ja-JP" sz="1600">
                <a:solidFill>
                  <a:schemeClr val="tx1"/>
                </a:solidFill>
                <a:latin typeface="+mn-ea"/>
                <a:ea typeface="+mn-ea"/>
              </a:rPr>
              <a:pPr>
                <a:defRPr/>
              </a:pPr>
              <a:t>26</a:t>
            </a:fld>
            <a:endParaRPr lang="en-US" altLang="ja-JP" dirty="0">
              <a:solidFill>
                <a:schemeClr val="tx1"/>
              </a:solidFill>
              <a:latin typeface="+mn-ea"/>
              <a:ea typeface="+mn-ea"/>
            </a:endParaRPr>
          </a:p>
        </p:txBody>
      </p:sp>
      <p:sp>
        <p:nvSpPr>
          <p:cNvPr id="7" name="正方形/長方形 6"/>
          <p:cNvSpPr/>
          <p:nvPr/>
        </p:nvSpPr>
        <p:spPr>
          <a:xfrm>
            <a:off x="107504" y="620688"/>
            <a:ext cx="8831736" cy="1792228"/>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r>
              <a:rPr lang="ja-JP" altLang="en-US" sz="1800" dirty="0">
                <a:solidFill>
                  <a:schemeClr val="tx1"/>
                </a:solidFill>
                <a:latin typeface="ＭＳ Ｐゴシック" panose="020B0600070205080204" pitchFamily="50" charset="-128"/>
              </a:rPr>
              <a:t>経済的援助申請用紙（社会貢献基金申請）が出力されます。</a:t>
            </a:r>
            <a:endParaRPr lang="en-US" altLang="ja-JP" sz="1800" dirty="0">
              <a:solidFill>
                <a:schemeClr val="tx1"/>
              </a:solidFill>
              <a:latin typeface="ＭＳ Ｐゴシック" panose="020B0600070205080204" pitchFamily="50" charset="-128"/>
            </a:endParaRPr>
          </a:p>
          <a:p>
            <a:pPr algn="ctr">
              <a:spcBef>
                <a:spcPct val="20000"/>
              </a:spcBef>
              <a:buClr>
                <a:schemeClr val="tx2"/>
              </a:buClr>
              <a:buSzPct val="60000"/>
              <a:defRPr/>
            </a:pPr>
            <a:r>
              <a:rPr lang="ja-JP" altLang="en-US" sz="1800" dirty="0">
                <a:solidFill>
                  <a:schemeClr val="tx1"/>
                </a:solidFill>
                <a:latin typeface="ＭＳ Ｐゴシック" panose="020B0600070205080204" pitchFamily="50" charset="-128"/>
              </a:rPr>
              <a:t>印刷していただき、施設長の決裁印、コミュニティソーシャルワーカーの印、</a:t>
            </a:r>
            <a:endParaRPr lang="en-US" altLang="ja-JP" sz="1800" dirty="0">
              <a:solidFill>
                <a:schemeClr val="tx1"/>
              </a:solidFill>
              <a:latin typeface="ＭＳ Ｐゴシック" panose="020B0600070205080204" pitchFamily="50" charset="-128"/>
            </a:endParaRPr>
          </a:p>
          <a:p>
            <a:pPr algn="ctr">
              <a:spcBef>
                <a:spcPct val="20000"/>
              </a:spcBef>
              <a:buClr>
                <a:schemeClr val="tx2"/>
              </a:buClr>
              <a:buSzPct val="60000"/>
              <a:defRPr/>
            </a:pPr>
            <a:r>
              <a:rPr lang="ja-JP" altLang="en-US" sz="1800" dirty="0">
                <a:solidFill>
                  <a:schemeClr val="tx1"/>
                </a:solidFill>
                <a:latin typeface="ＭＳ Ｐゴシック" panose="020B0600070205080204" pitchFamily="50" charset="-128"/>
              </a:rPr>
              <a:t>経済的援助金額の振込先金融機関情報等の記入漏れが無いか、</a:t>
            </a:r>
            <a:endParaRPr lang="en-US" altLang="ja-JP" sz="1800" dirty="0">
              <a:solidFill>
                <a:schemeClr val="tx1"/>
              </a:solidFill>
              <a:latin typeface="ＭＳ Ｐゴシック" panose="020B0600070205080204" pitchFamily="50" charset="-128"/>
            </a:endParaRPr>
          </a:p>
          <a:p>
            <a:pPr algn="ctr">
              <a:spcBef>
                <a:spcPct val="20000"/>
              </a:spcBef>
              <a:buClr>
                <a:schemeClr val="tx2"/>
              </a:buClr>
              <a:buSzPct val="60000"/>
              <a:defRPr/>
            </a:pPr>
            <a:r>
              <a:rPr lang="ja-JP" altLang="en-US" sz="1800" dirty="0">
                <a:solidFill>
                  <a:schemeClr val="tx1"/>
                </a:solidFill>
                <a:latin typeface="ＭＳ Ｐゴシック" panose="020B0600070205080204" pitchFamily="50" charset="-128"/>
              </a:rPr>
              <a:t>ご確認の上、事務局（社会貢献推進室）まで</a:t>
            </a:r>
            <a:r>
              <a:rPr lang="en-US" altLang="ja-JP" sz="1800" dirty="0">
                <a:solidFill>
                  <a:schemeClr val="tx1"/>
                </a:solidFill>
                <a:latin typeface="ＭＳ Ｐゴシック" panose="020B0600070205080204" pitchFamily="50" charset="-128"/>
              </a:rPr>
              <a:t>FAX</a:t>
            </a:r>
            <a:r>
              <a:rPr lang="ja-JP" altLang="en-US" sz="1800" dirty="0">
                <a:solidFill>
                  <a:schemeClr val="tx1"/>
                </a:solidFill>
                <a:latin typeface="ＭＳ Ｐゴシック" panose="020B0600070205080204" pitchFamily="50" charset="-128"/>
              </a:rPr>
              <a:t>で送信してください。</a:t>
            </a:r>
            <a:endParaRPr lang="en-US" altLang="ja-JP" sz="1800" dirty="0">
              <a:solidFill>
                <a:schemeClr val="tx1"/>
              </a:solidFill>
              <a:latin typeface="ＭＳ Ｐゴシック" panose="020B0600070205080204" pitchFamily="50" charset="-128"/>
            </a:endParaRPr>
          </a:p>
          <a:p>
            <a:pPr algn="ctr">
              <a:spcBef>
                <a:spcPct val="20000"/>
              </a:spcBef>
              <a:buClr>
                <a:schemeClr val="tx2"/>
              </a:buClr>
              <a:buSzPct val="60000"/>
              <a:defRPr/>
            </a:pPr>
            <a:r>
              <a:rPr lang="ja-JP" altLang="en-US" sz="1800" dirty="0">
                <a:solidFill>
                  <a:schemeClr val="tx1"/>
                </a:solidFill>
                <a:latin typeface="ＭＳ Ｐゴシック" panose="020B0600070205080204" pitchFamily="50" charset="-128"/>
              </a:rPr>
              <a:t>送信先：大阪府社協社会貢献推進室　</a:t>
            </a:r>
            <a:r>
              <a:rPr lang="en-US" altLang="ja-JP" sz="1800" dirty="0">
                <a:solidFill>
                  <a:schemeClr val="tx1"/>
                </a:solidFill>
                <a:latin typeface="ＭＳ Ｐゴシック" panose="020B0600070205080204" pitchFamily="50" charset="-128"/>
              </a:rPr>
              <a:t>FAX</a:t>
            </a:r>
            <a:r>
              <a:rPr lang="ja-JP" altLang="en-US" sz="1800" dirty="0">
                <a:solidFill>
                  <a:schemeClr val="tx1"/>
                </a:solidFill>
                <a:latin typeface="ＭＳ Ｐゴシック" panose="020B0600070205080204" pitchFamily="50" charset="-128"/>
              </a:rPr>
              <a:t>（</a:t>
            </a:r>
            <a:r>
              <a:rPr lang="en-US" altLang="ja-JP" sz="1800" dirty="0">
                <a:solidFill>
                  <a:schemeClr val="tx1"/>
                </a:solidFill>
                <a:latin typeface="ＭＳ Ｐゴシック" panose="020B0600070205080204" pitchFamily="50" charset="-128"/>
              </a:rPr>
              <a:t>06</a:t>
            </a:r>
            <a:r>
              <a:rPr lang="ja-JP" altLang="en-US" sz="1800" dirty="0">
                <a:solidFill>
                  <a:schemeClr val="tx1"/>
                </a:solidFill>
                <a:latin typeface="ＭＳ Ｐゴシック" panose="020B0600070205080204" pitchFamily="50" charset="-128"/>
              </a:rPr>
              <a:t>）</a:t>
            </a:r>
            <a:r>
              <a:rPr lang="en-US" altLang="ja-JP" sz="1800" dirty="0">
                <a:solidFill>
                  <a:schemeClr val="tx1"/>
                </a:solidFill>
                <a:latin typeface="ＭＳ Ｐゴシック" panose="020B0600070205080204" pitchFamily="50" charset="-128"/>
              </a:rPr>
              <a:t>6762-9472</a:t>
            </a:r>
            <a:endParaRPr lang="ja-JP" altLang="en-US" sz="1800" dirty="0">
              <a:solidFill>
                <a:schemeClr val="tx1"/>
              </a:solidFill>
              <a:latin typeface="ＭＳ Ｐゴシック" panose="020B0600070205080204" pitchFamily="50" charset="-128"/>
            </a:endParaRPr>
          </a:p>
        </p:txBody>
      </p:sp>
      <p:sp>
        <p:nvSpPr>
          <p:cNvPr id="10" name="円/楕円 9"/>
          <p:cNvSpPr/>
          <p:nvPr/>
        </p:nvSpPr>
        <p:spPr>
          <a:xfrm>
            <a:off x="4283968" y="2564904"/>
            <a:ext cx="1800200" cy="430930"/>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endParaRPr lang="ja-JP" altLang="en-US"/>
          </a:p>
        </p:txBody>
      </p:sp>
      <p:pic>
        <p:nvPicPr>
          <p:cNvPr id="2" name="図 1"/>
          <p:cNvPicPr>
            <a:picLocks noChangeAspect="1"/>
          </p:cNvPicPr>
          <p:nvPr/>
        </p:nvPicPr>
        <p:blipFill rotWithShape="1">
          <a:blip r:embed="rId2"/>
          <a:srcRect b="29914"/>
          <a:stretch/>
        </p:blipFill>
        <p:spPr>
          <a:xfrm>
            <a:off x="647564" y="2512309"/>
            <a:ext cx="7383054" cy="4345691"/>
          </a:xfrm>
          <a:prstGeom prst="rect">
            <a:avLst/>
          </a:prstGeom>
          <a:ln>
            <a:solidFill>
              <a:schemeClr val="tx1"/>
            </a:solidFill>
          </a:ln>
        </p:spPr>
      </p:pic>
      <p:sp>
        <p:nvSpPr>
          <p:cNvPr id="9" name="円/楕円 8"/>
          <p:cNvSpPr/>
          <p:nvPr/>
        </p:nvSpPr>
        <p:spPr>
          <a:xfrm>
            <a:off x="4354836" y="2655044"/>
            <a:ext cx="1873348" cy="430930"/>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endParaRPr lang="ja-JP" altLang="en-US"/>
          </a:p>
        </p:txBody>
      </p:sp>
      <p:sp>
        <p:nvSpPr>
          <p:cNvPr id="11" name="角丸四角形吹き出し 10"/>
          <p:cNvSpPr/>
          <p:nvPr/>
        </p:nvSpPr>
        <p:spPr>
          <a:xfrm>
            <a:off x="4362353" y="3505059"/>
            <a:ext cx="4441267" cy="912162"/>
          </a:xfrm>
          <a:prstGeom prst="wedgeRoundRectCallout">
            <a:avLst>
              <a:gd name="adj1" fmla="val -33386"/>
              <a:gd name="adj2" fmla="val -10168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spcBef>
                <a:spcPct val="20000"/>
              </a:spcBef>
              <a:buClr>
                <a:schemeClr val="tx2"/>
              </a:buClr>
              <a:buSzPct val="60000"/>
              <a:defRPr/>
            </a:pPr>
            <a:r>
              <a:rPr lang="ja-JP" altLang="en-US" sz="1800" dirty="0">
                <a:solidFill>
                  <a:schemeClr val="tx1"/>
                </a:solidFill>
              </a:rPr>
              <a:t>「事例</a:t>
            </a:r>
            <a:r>
              <a:rPr lang="en-US" altLang="ja-JP" sz="1800" dirty="0">
                <a:solidFill>
                  <a:schemeClr val="tx1"/>
                </a:solidFill>
              </a:rPr>
              <a:t>No</a:t>
            </a:r>
            <a:r>
              <a:rPr lang="ja-JP" altLang="en-US" sz="1800" dirty="0">
                <a:solidFill>
                  <a:schemeClr val="tx1"/>
                </a:solidFill>
              </a:rPr>
              <a:t>」欄は空白のまま申請してください。</a:t>
            </a:r>
            <a:endParaRPr lang="en-US" altLang="ja-JP" sz="1800" dirty="0">
              <a:solidFill>
                <a:schemeClr val="tx1"/>
              </a:solidFill>
            </a:endParaRPr>
          </a:p>
          <a:p>
            <a:pPr algn="ctr">
              <a:spcBef>
                <a:spcPct val="20000"/>
              </a:spcBef>
              <a:buClr>
                <a:schemeClr val="tx2"/>
              </a:buClr>
              <a:buSzPct val="60000"/>
              <a:defRPr/>
            </a:pPr>
            <a:r>
              <a:rPr lang="ja-JP" altLang="en-US" sz="1800" dirty="0">
                <a:solidFill>
                  <a:schemeClr val="tx1"/>
                </a:solidFill>
              </a:rPr>
              <a:t>申請受付後、事例</a:t>
            </a:r>
            <a:r>
              <a:rPr lang="en-US" altLang="ja-JP" sz="1800" dirty="0">
                <a:solidFill>
                  <a:schemeClr val="tx1"/>
                </a:solidFill>
              </a:rPr>
              <a:t>No</a:t>
            </a:r>
            <a:r>
              <a:rPr lang="ja-JP" altLang="en-US" sz="1800" dirty="0">
                <a:solidFill>
                  <a:schemeClr val="tx1"/>
                </a:solidFill>
              </a:rPr>
              <a:t>を通知します。</a:t>
            </a:r>
            <a:endParaRPr lang="en-US" altLang="ja-JP" sz="1800" dirty="0">
              <a:solidFill>
                <a:schemeClr val="tx1"/>
              </a:solidFill>
            </a:endParaRPr>
          </a:p>
        </p:txBody>
      </p:sp>
      <p:sp>
        <p:nvSpPr>
          <p:cNvPr id="13" name="角丸四角形 12"/>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200" dirty="0">
                <a:solidFill>
                  <a:schemeClr val="bg1"/>
                </a:solidFill>
              </a:rPr>
              <a:t>４－５　総合生活相談支援機能＜新規相談受付／社会貢献基金申請④＞</a:t>
            </a:r>
          </a:p>
        </p:txBody>
      </p:sp>
    </p:spTree>
    <p:extLst>
      <p:ext uri="{BB962C8B-B14F-4D97-AF65-F5344CB8AC3E}">
        <p14:creationId xmlns:p14="http://schemas.microsoft.com/office/powerpoint/2010/main" val="3399464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pPr>
              <a:defRPr/>
            </a:pPr>
            <a:fld id="{F6F00D22-958E-486B-B027-112C9A4951EC}" type="slidenum">
              <a:rPr lang="en-US" altLang="ja-JP" sz="1600">
                <a:solidFill>
                  <a:schemeClr val="tx1"/>
                </a:solidFill>
                <a:latin typeface="+mn-ea"/>
                <a:ea typeface="+mn-ea"/>
              </a:rPr>
              <a:pPr>
                <a:defRPr/>
              </a:pPr>
              <a:t>27</a:t>
            </a:fld>
            <a:endParaRPr lang="en-US" altLang="ja-JP" dirty="0">
              <a:solidFill>
                <a:schemeClr val="tx1"/>
              </a:solidFill>
              <a:latin typeface="+mn-ea"/>
              <a:ea typeface="+mn-ea"/>
            </a:endParaRPr>
          </a:p>
        </p:txBody>
      </p:sp>
      <p:sp>
        <p:nvSpPr>
          <p:cNvPr id="73730" name="Text Box 939"/>
          <p:cNvSpPr txBox="1">
            <a:spLocks noChangeArrowheads="1"/>
          </p:cNvSpPr>
          <p:nvPr/>
        </p:nvSpPr>
        <p:spPr bwMode="auto">
          <a:xfrm>
            <a:off x="4140203" y="620716"/>
            <a:ext cx="4824413" cy="396875"/>
          </a:xfrm>
          <a:prstGeom prst="rect">
            <a:avLst/>
          </a:prstGeom>
          <a:noFill/>
          <a:ln w="9525">
            <a:noFill/>
            <a:miter lim="800000"/>
            <a:headEnd/>
            <a:tailEnd/>
          </a:ln>
        </p:spPr>
        <p:txBody>
          <a:bodyPr>
            <a:spAutoFit/>
          </a:bodyPr>
          <a:lstStyle/>
          <a:p>
            <a:endParaRPr lang="ja-JP" altLang="en-US"/>
          </a:p>
        </p:txBody>
      </p:sp>
      <p:sp>
        <p:nvSpPr>
          <p:cNvPr id="73731" name="Text Box 941"/>
          <p:cNvSpPr txBox="1">
            <a:spLocks noChangeArrowheads="1"/>
          </p:cNvSpPr>
          <p:nvPr/>
        </p:nvSpPr>
        <p:spPr bwMode="auto">
          <a:xfrm>
            <a:off x="4211638" y="620716"/>
            <a:ext cx="4608512" cy="396875"/>
          </a:xfrm>
          <a:prstGeom prst="rect">
            <a:avLst/>
          </a:prstGeom>
          <a:noFill/>
          <a:ln w="9525">
            <a:noFill/>
            <a:miter lim="800000"/>
            <a:headEnd/>
            <a:tailEnd/>
          </a:ln>
        </p:spPr>
        <p:txBody>
          <a:bodyPr>
            <a:spAutoFit/>
          </a:bodyPr>
          <a:lstStyle/>
          <a:p>
            <a:endParaRPr lang="ja-JP" altLang="en-US"/>
          </a:p>
        </p:txBody>
      </p:sp>
      <p:sp>
        <p:nvSpPr>
          <p:cNvPr id="73732" name="Text Box 942"/>
          <p:cNvSpPr txBox="1">
            <a:spLocks noChangeArrowheads="1"/>
          </p:cNvSpPr>
          <p:nvPr/>
        </p:nvSpPr>
        <p:spPr bwMode="auto">
          <a:xfrm>
            <a:off x="3995741" y="765178"/>
            <a:ext cx="4897437" cy="396875"/>
          </a:xfrm>
          <a:prstGeom prst="rect">
            <a:avLst/>
          </a:prstGeom>
          <a:noFill/>
          <a:ln w="9525">
            <a:noFill/>
            <a:miter lim="800000"/>
            <a:headEnd/>
            <a:tailEnd/>
          </a:ln>
        </p:spPr>
        <p:txBody>
          <a:bodyPr>
            <a:spAutoFit/>
          </a:bodyPr>
          <a:lstStyle/>
          <a:p>
            <a:endParaRPr lang="ja-JP" altLang="en-US"/>
          </a:p>
        </p:txBody>
      </p:sp>
      <p:sp>
        <p:nvSpPr>
          <p:cNvPr id="73733" name="Text Box 8"/>
          <p:cNvSpPr txBox="1">
            <a:spLocks noChangeArrowheads="1"/>
          </p:cNvSpPr>
          <p:nvPr/>
        </p:nvSpPr>
        <p:spPr bwMode="auto">
          <a:xfrm>
            <a:off x="5272088" y="1392241"/>
            <a:ext cx="184150" cy="396875"/>
          </a:xfrm>
          <a:prstGeom prst="rect">
            <a:avLst/>
          </a:prstGeom>
          <a:noFill/>
          <a:ln w="9525">
            <a:noFill/>
            <a:miter lim="800000"/>
            <a:headEnd/>
            <a:tailEnd/>
          </a:ln>
        </p:spPr>
        <p:txBody>
          <a:bodyPr wrap="none">
            <a:spAutoFit/>
          </a:bodyPr>
          <a:lstStyle/>
          <a:p>
            <a:endParaRPr lang="ja-JP" altLang="en-US"/>
          </a:p>
        </p:txBody>
      </p:sp>
      <p:pic>
        <p:nvPicPr>
          <p:cNvPr id="2" name="図 1"/>
          <p:cNvPicPr>
            <a:picLocks noChangeAspect="1"/>
          </p:cNvPicPr>
          <p:nvPr/>
        </p:nvPicPr>
        <p:blipFill>
          <a:blip r:embed="rId2"/>
          <a:stretch>
            <a:fillRect/>
          </a:stretch>
        </p:blipFill>
        <p:spPr>
          <a:xfrm>
            <a:off x="2299520" y="1686934"/>
            <a:ext cx="4710880" cy="5171066"/>
          </a:xfrm>
          <a:prstGeom prst="rect">
            <a:avLst/>
          </a:prstGeom>
          <a:ln>
            <a:solidFill>
              <a:schemeClr val="tx1"/>
            </a:solidFill>
          </a:ln>
        </p:spPr>
      </p:pic>
      <p:sp>
        <p:nvSpPr>
          <p:cNvPr id="13" name="正方形/長方形 12"/>
          <p:cNvSpPr/>
          <p:nvPr/>
        </p:nvSpPr>
        <p:spPr>
          <a:xfrm>
            <a:off x="530388" y="530143"/>
            <a:ext cx="8136904" cy="974896"/>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r>
              <a:rPr lang="ja-JP" altLang="en-US" sz="1800" dirty="0">
                <a:solidFill>
                  <a:schemeClr val="tx1"/>
                </a:solidFill>
                <a:latin typeface="ＭＳ Ｐゴシック" panose="020B0600070205080204" pitchFamily="50" charset="-128"/>
              </a:rPr>
              <a:t>申請用紙が大阪府社協社会貢献推進室に</a:t>
            </a:r>
            <a:r>
              <a:rPr lang="en-US" altLang="ja-JP" sz="1800" dirty="0">
                <a:solidFill>
                  <a:schemeClr val="tx1"/>
                </a:solidFill>
                <a:latin typeface="ＭＳ Ｐゴシック" panose="020B0600070205080204" pitchFamily="50" charset="-128"/>
              </a:rPr>
              <a:t>FAX</a:t>
            </a:r>
            <a:r>
              <a:rPr lang="ja-JP" altLang="en-US" sz="1800" dirty="0">
                <a:solidFill>
                  <a:schemeClr val="tx1"/>
                </a:solidFill>
                <a:latin typeface="ＭＳ Ｐゴシック" panose="020B0600070205080204" pitchFamily="50" charset="-128"/>
              </a:rPr>
              <a:t>で届き、送金手続きが完了すると、</a:t>
            </a:r>
          </a:p>
          <a:p>
            <a:pPr algn="ctr">
              <a:spcBef>
                <a:spcPct val="20000"/>
              </a:spcBef>
              <a:buClr>
                <a:schemeClr val="tx2"/>
              </a:buClr>
              <a:buSzPct val="60000"/>
              <a:defRPr/>
            </a:pPr>
            <a:r>
              <a:rPr lang="ja-JP" altLang="en-US" sz="1800" dirty="0">
                <a:solidFill>
                  <a:schemeClr val="tx1"/>
                </a:solidFill>
                <a:latin typeface="ＭＳ Ｐゴシック" panose="020B0600070205080204" pitchFamily="50" charset="-128"/>
              </a:rPr>
              <a:t>下記の「社会貢献基金の送金のお知らせ」を</a:t>
            </a:r>
            <a:r>
              <a:rPr lang="en-US" altLang="ja-JP" sz="1800" dirty="0">
                <a:solidFill>
                  <a:schemeClr val="tx1"/>
                </a:solidFill>
                <a:latin typeface="ＭＳ Ｐゴシック" panose="020B0600070205080204" pitchFamily="50" charset="-128"/>
              </a:rPr>
              <a:t>FAX</a:t>
            </a:r>
            <a:r>
              <a:rPr lang="ja-JP" altLang="en-US" sz="1800" dirty="0">
                <a:solidFill>
                  <a:schemeClr val="tx1"/>
                </a:solidFill>
                <a:latin typeface="ＭＳ Ｐゴシック" panose="020B0600070205080204" pitchFamily="50" charset="-128"/>
              </a:rPr>
              <a:t>でお届けします。</a:t>
            </a:r>
            <a:endParaRPr lang="en-US" altLang="ja-JP" sz="1800" dirty="0">
              <a:solidFill>
                <a:schemeClr val="tx1"/>
              </a:solidFill>
              <a:latin typeface="ＭＳ Ｐゴシック" panose="020B0600070205080204" pitchFamily="50" charset="-128"/>
            </a:endParaRPr>
          </a:p>
          <a:p>
            <a:pPr algn="ctr">
              <a:spcBef>
                <a:spcPct val="20000"/>
              </a:spcBef>
              <a:buClr>
                <a:schemeClr val="tx2"/>
              </a:buClr>
              <a:buSzPct val="60000"/>
              <a:defRPr/>
            </a:pPr>
            <a:r>
              <a:rPr lang="ja-JP" altLang="en-US" sz="1800" dirty="0">
                <a:solidFill>
                  <a:schemeClr val="tx1"/>
                </a:solidFill>
                <a:latin typeface="ＭＳ Ｐゴシック" panose="020B0600070205080204" pitchFamily="50" charset="-128"/>
              </a:rPr>
              <a:t>「振込予定日」「事例番号」などをご確認ください</a:t>
            </a:r>
          </a:p>
        </p:txBody>
      </p:sp>
      <p:sp>
        <p:nvSpPr>
          <p:cNvPr id="10" name="角丸四角形 9"/>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2200" dirty="0">
                <a:solidFill>
                  <a:schemeClr val="bg1"/>
                </a:solidFill>
              </a:rPr>
              <a:t>４－５　総合生活相談支援機能＜新規相談受付／社会貢献基金申請⑤＞</a:t>
            </a:r>
          </a:p>
        </p:txBody>
      </p:sp>
      <p:sp>
        <p:nvSpPr>
          <p:cNvPr id="11" name="円/楕円 10"/>
          <p:cNvSpPr/>
          <p:nvPr/>
        </p:nvSpPr>
        <p:spPr>
          <a:xfrm>
            <a:off x="3582890" y="4057910"/>
            <a:ext cx="1873348" cy="430930"/>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endParaRPr lang="ja-JP" altLang="en-US"/>
          </a:p>
        </p:txBody>
      </p:sp>
      <p:sp>
        <p:nvSpPr>
          <p:cNvPr id="15" name="円/楕円 14"/>
          <p:cNvSpPr/>
          <p:nvPr/>
        </p:nvSpPr>
        <p:spPr>
          <a:xfrm>
            <a:off x="3582890" y="5058836"/>
            <a:ext cx="1873348" cy="430930"/>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endParaRPr lang="ja-JP" altLang="en-US"/>
          </a:p>
        </p:txBody>
      </p:sp>
      <p:sp>
        <p:nvSpPr>
          <p:cNvPr id="14" name="角丸四角形吹き出し 13"/>
          <p:cNvSpPr/>
          <p:nvPr/>
        </p:nvSpPr>
        <p:spPr>
          <a:xfrm>
            <a:off x="4741863" y="5603681"/>
            <a:ext cx="3548062" cy="912162"/>
          </a:xfrm>
          <a:prstGeom prst="wedgeRoundRectCallout">
            <a:avLst>
              <a:gd name="adj1" fmla="val -38931"/>
              <a:gd name="adj2" fmla="val -7941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spcBef>
                <a:spcPct val="20000"/>
              </a:spcBef>
              <a:buClr>
                <a:schemeClr val="tx2"/>
              </a:buClr>
              <a:buSzPct val="60000"/>
              <a:defRPr/>
            </a:pPr>
            <a:r>
              <a:rPr lang="ja-JP" altLang="en-US" sz="1800" dirty="0">
                <a:solidFill>
                  <a:schemeClr val="tx1"/>
                </a:solidFill>
              </a:rPr>
              <a:t>「振込予定日」「振込金額」</a:t>
            </a:r>
            <a:endParaRPr lang="en-US" altLang="ja-JP" sz="1800" dirty="0">
              <a:solidFill>
                <a:schemeClr val="tx1"/>
              </a:solidFill>
            </a:endParaRPr>
          </a:p>
          <a:p>
            <a:pPr algn="ctr">
              <a:spcBef>
                <a:spcPct val="20000"/>
              </a:spcBef>
              <a:buClr>
                <a:schemeClr val="tx2"/>
              </a:buClr>
              <a:buSzPct val="60000"/>
              <a:defRPr/>
            </a:pPr>
            <a:r>
              <a:rPr lang="ja-JP" altLang="en-US" sz="1800" dirty="0">
                <a:solidFill>
                  <a:schemeClr val="tx1"/>
                </a:solidFill>
              </a:rPr>
              <a:t>「事例</a:t>
            </a:r>
            <a:r>
              <a:rPr lang="en-US" altLang="ja-JP" sz="1800" dirty="0">
                <a:solidFill>
                  <a:schemeClr val="tx1"/>
                </a:solidFill>
              </a:rPr>
              <a:t>No</a:t>
            </a:r>
            <a:r>
              <a:rPr lang="ja-JP" altLang="en-US" sz="1800" dirty="0">
                <a:solidFill>
                  <a:schemeClr val="tx1"/>
                </a:solidFill>
              </a:rPr>
              <a:t>」を</a:t>
            </a:r>
            <a:r>
              <a:rPr lang="en-US" altLang="ja-JP" sz="1800" dirty="0">
                <a:solidFill>
                  <a:schemeClr val="tx1"/>
                </a:solidFill>
              </a:rPr>
              <a:t>FAX</a:t>
            </a:r>
            <a:r>
              <a:rPr lang="ja-JP" altLang="en-US" sz="1800" dirty="0" err="1">
                <a:solidFill>
                  <a:schemeClr val="tx1"/>
                </a:solidFill>
              </a:rPr>
              <a:t>にて</a:t>
            </a:r>
            <a:r>
              <a:rPr lang="ja-JP" altLang="en-US" sz="1800" dirty="0">
                <a:solidFill>
                  <a:schemeClr val="tx1"/>
                </a:solidFill>
              </a:rPr>
              <a:t>通知します。</a:t>
            </a:r>
            <a:endParaRPr lang="en-US" altLang="ja-JP" sz="1800" dirty="0">
              <a:solidFill>
                <a:schemeClr val="tx1"/>
              </a:solidFill>
            </a:endParaRPr>
          </a:p>
        </p:txBody>
      </p:sp>
    </p:spTree>
    <p:extLst>
      <p:ext uri="{BB962C8B-B14F-4D97-AF65-F5344CB8AC3E}">
        <p14:creationId xmlns:p14="http://schemas.microsoft.com/office/powerpoint/2010/main" val="648857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Rectangle 16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endParaRPr lang="ja-JP" altLang="en-US" sz="1800">
              <a:solidFill>
                <a:prstClr val="black"/>
              </a:solidFill>
              <a:latin typeface="Calibri" panose="020F0502020204030204" pitchFamily="34" charset="0"/>
              <a:ea typeface="ＭＳ Ｐゴシック" panose="020B0600070205080204" pitchFamily="50" charset="-128"/>
            </a:endParaRPr>
          </a:p>
        </p:txBody>
      </p:sp>
      <p:sp>
        <p:nvSpPr>
          <p:cNvPr id="1113" name="テキスト ボックス 1112"/>
          <p:cNvSpPr txBox="1"/>
          <p:nvPr/>
        </p:nvSpPr>
        <p:spPr>
          <a:xfrm>
            <a:off x="0" y="0"/>
            <a:ext cx="9144000" cy="7171194"/>
          </a:xfrm>
          <a:prstGeom prst="rect">
            <a:avLst/>
          </a:prstGeom>
          <a:noFill/>
        </p:spPr>
        <p:txBody>
          <a:bodyPr wrap="square" rtlCol="0">
            <a:spAutoFit/>
          </a:bodyPr>
          <a:lstStyle/>
          <a:p>
            <a:pPr eaLnBrk="0" hangingPunct="0"/>
            <a:endParaRPr lang="en-US" altLang="ja-JP" dirty="0">
              <a:solidFill>
                <a:prstClr val="black"/>
              </a:solidFill>
              <a:latin typeface="Calibri" panose="020F0502020204030204" pitchFamily="34" charset="0"/>
              <a:ea typeface="ＭＳ Ｐゴシック" panose="020B0600070205080204" pitchFamily="50" charset="-128"/>
            </a:endParaRPr>
          </a:p>
          <a:p>
            <a:pPr eaLnBrk="0" hangingPunct="0"/>
            <a:endParaRPr lang="ja-JP" altLang="en-US" dirty="0">
              <a:solidFill>
                <a:prstClr val="black"/>
              </a:solidFill>
              <a:latin typeface="Calibri" panose="020F0502020204030204" pitchFamily="34" charset="0"/>
              <a:ea typeface="ＭＳ Ｐゴシック" panose="020B0600070205080204" pitchFamily="50" charset="-128"/>
            </a:endParaRPr>
          </a:p>
          <a:p>
            <a:pPr eaLnBrk="0" hangingPunct="0"/>
            <a:r>
              <a:rPr lang="ja-JP" altLang="en-US" b="1" dirty="0">
                <a:solidFill>
                  <a:srgbClr val="F79646">
                    <a:lumMod val="75000"/>
                  </a:srgbClr>
                </a:solidFill>
                <a:latin typeface="Calibri" panose="020F0502020204030204" pitchFamily="34" charset="0"/>
                <a:ea typeface="ＭＳ Ｐゴシック" panose="020B0600070205080204" pitchFamily="50" charset="-128"/>
              </a:rPr>
              <a:t>公的制度やサービス等による支援が受けられず、生命に関わる緊急・窮迫した制度の狭間の生活困窮状況</a:t>
            </a:r>
            <a:r>
              <a:rPr lang="ja-JP" altLang="en-US" dirty="0">
                <a:solidFill>
                  <a:prstClr val="black"/>
                </a:solidFill>
                <a:latin typeface="Calibri" panose="020F0502020204030204" pitchFamily="34" charset="0"/>
                <a:ea typeface="ＭＳ Ｐゴシック" panose="020B0600070205080204" pitchFamily="50" charset="-128"/>
              </a:rPr>
              <a:t>にあり、他に支援する手段がなく、対象者への支援が不可欠で、支援の実施により一定の生活の安定が見込める場合に対して、社会福祉法人の施設長による決裁により、</a:t>
            </a:r>
            <a:r>
              <a:rPr lang="ja-JP" altLang="en-US" b="1" dirty="0">
                <a:solidFill>
                  <a:srgbClr val="F79646">
                    <a:lumMod val="75000"/>
                  </a:srgbClr>
                </a:solidFill>
                <a:latin typeface="Calibri" panose="020F0502020204030204" pitchFamily="34" charset="0"/>
                <a:ea typeface="ＭＳ Ｐゴシック" panose="020B0600070205080204" pitchFamily="50" charset="-128"/>
              </a:rPr>
              <a:t>おおむね１０万円</a:t>
            </a:r>
            <a:r>
              <a:rPr lang="ja-JP" altLang="en-US" dirty="0">
                <a:solidFill>
                  <a:prstClr val="black"/>
                </a:solidFill>
                <a:latin typeface="Calibri" panose="020F0502020204030204" pitchFamily="34" charset="0"/>
                <a:ea typeface="ＭＳ Ｐゴシック" panose="020B0600070205080204" pitchFamily="50" charset="-128"/>
              </a:rPr>
              <a:t>を限度とした「経済的援助（現物給付）」による支援を行います。</a:t>
            </a:r>
            <a:endParaRPr lang="en-US" altLang="ja-JP" dirty="0">
              <a:solidFill>
                <a:prstClr val="black"/>
              </a:solidFill>
              <a:latin typeface="Calibri" panose="020F0502020204030204" pitchFamily="34" charset="0"/>
              <a:ea typeface="ＭＳ Ｐゴシック" panose="020B0600070205080204" pitchFamily="50" charset="-128"/>
            </a:endParaRPr>
          </a:p>
          <a:p>
            <a:pPr eaLnBrk="0" hangingPunct="0"/>
            <a:endParaRPr lang="en-US" altLang="ja-JP" dirty="0">
              <a:solidFill>
                <a:prstClr val="black"/>
              </a:solidFill>
              <a:latin typeface="Calibri" panose="020F0502020204030204" pitchFamily="34" charset="0"/>
              <a:ea typeface="ＭＳ Ｐゴシック" panose="020B0600070205080204" pitchFamily="50" charset="-128"/>
            </a:endParaRPr>
          </a:p>
          <a:p>
            <a:pPr eaLnBrk="0" hangingPunct="0"/>
            <a:r>
              <a:rPr lang="ja-JP" altLang="en-US" dirty="0">
                <a:solidFill>
                  <a:prstClr val="black"/>
                </a:solidFill>
                <a:latin typeface="Calibri" panose="020F0502020204030204" pitchFamily="34" charset="0"/>
                <a:ea typeface="ＭＳ Ｐゴシック" panose="020B0600070205080204" pitchFamily="50" charset="-128"/>
              </a:rPr>
              <a:t>社会福祉法人（福祉施設）のコミュニティソーシャルワーカーや、大阪府社会福祉協議会の社会貢献支援員が、相談者を訪問し、総合生活相談を行った上で、</a:t>
            </a:r>
            <a:endParaRPr lang="en-US" altLang="ja-JP" dirty="0">
              <a:solidFill>
                <a:prstClr val="black"/>
              </a:solidFill>
              <a:latin typeface="Calibri" panose="020F0502020204030204" pitchFamily="34" charset="0"/>
              <a:ea typeface="ＭＳ Ｐゴシック" panose="020B0600070205080204" pitchFamily="50" charset="-128"/>
            </a:endParaRPr>
          </a:p>
          <a:p>
            <a:pPr eaLnBrk="0" hangingPunct="0"/>
            <a:endParaRPr lang="en-US" altLang="ja-JP" dirty="0">
              <a:solidFill>
                <a:prstClr val="black"/>
              </a:solidFill>
              <a:latin typeface="Calibri" panose="020F0502020204030204" pitchFamily="34" charset="0"/>
              <a:ea typeface="ＭＳ Ｐゴシック" panose="020B0600070205080204" pitchFamily="50" charset="-128"/>
            </a:endParaRPr>
          </a:p>
          <a:p>
            <a:pPr eaLnBrk="0" hangingPunct="0"/>
            <a:r>
              <a:rPr lang="ja-JP" altLang="en-US" dirty="0">
                <a:solidFill>
                  <a:prstClr val="black"/>
                </a:solidFill>
                <a:latin typeface="Calibri" panose="020F0502020204030204" pitchFamily="34" charset="0"/>
                <a:ea typeface="ＭＳ Ｐゴシック" panose="020B0600070205080204" pitchFamily="50" charset="-128"/>
              </a:rPr>
              <a:t>①本人の</a:t>
            </a:r>
            <a:r>
              <a:rPr lang="ja-JP" altLang="en-US" b="1" dirty="0">
                <a:solidFill>
                  <a:srgbClr val="F79646">
                    <a:lumMod val="75000"/>
                  </a:srgbClr>
                </a:solidFill>
                <a:latin typeface="Calibri" panose="020F0502020204030204" pitchFamily="34" charset="0"/>
                <a:ea typeface="ＭＳ Ｐゴシック" panose="020B0600070205080204" pitchFamily="50" charset="-128"/>
              </a:rPr>
              <a:t>これからの生活</a:t>
            </a:r>
            <a:r>
              <a:rPr lang="ja-JP" altLang="en-US" dirty="0">
                <a:solidFill>
                  <a:prstClr val="black"/>
                </a:solidFill>
                <a:latin typeface="Calibri" panose="020F0502020204030204" pitchFamily="34" charset="0"/>
                <a:ea typeface="ＭＳ Ｐゴシック" panose="020B0600070205080204" pitchFamily="50" charset="-128"/>
              </a:rPr>
              <a:t>のために経済的援助を行うことが不可欠であり、</a:t>
            </a:r>
            <a:endParaRPr lang="en-US" altLang="ja-JP" dirty="0">
              <a:solidFill>
                <a:prstClr val="black"/>
              </a:solidFill>
              <a:latin typeface="Calibri" panose="020F0502020204030204" pitchFamily="34" charset="0"/>
              <a:ea typeface="ＭＳ Ｐゴシック" panose="020B0600070205080204" pitchFamily="50" charset="-128"/>
            </a:endParaRPr>
          </a:p>
          <a:p>
            <a:pPr eaLnBrk="0" hangingPunct="0"/>
            <a:r>
              <a:rPr lang="ja-JP" altLang="en-US" dirty="0">
                <a:solidFill>
                  <a:prstClr val="black"/>
                </a:solidFill>
                <a:latin typeface="Calibri" panose="020F0502020204030204" pitchFamily="34" charset="0"/>
                <a:ea typeface="ＭＳ Ｐゴシック" panose="020B0600070205080204" pitchFamily="50" charset="-128"/>
              </a:rPr>
              <a:t>　経済的援助を行わなければ</a:t>
            </a:r>
            <a:r>
              <a:rPr lang="ja-JP" altLang="en-US" b="1" dirty="0">
                <a:solidFill>
                  <a:srgbClr val="F79646">
                    <a:lumMod val="75000"/>
                  </a:srgbClr>
                </a:solidFill>
                <a:latin typeface="Calibri" panose="020F0502020204030204" pitchFamily="34" charset="0"/>
                <a:ea typeface="ＭＳ Ｐゴシック" panose="020B0600070205080204" pitchFamily="50" charset="-128"/>
              </a:rPr>
              <a:t>生命や生活の継続に危険を及ぼす状況</a:t>
            </a:r>
            <a:r>
              <a:rPr lang="ja-JP" altLang="en-US" dirty="0">
                <a:solidFill>
                  <a:prstClr val="black"/>
                </a:solidFill>
                <a:latin typeface="Calibri" panose="020F0502020204030204" pitchFamily="34" charset="0"/>
                <a:ea typeface="ＭＳ Ｐゴシック" panose="020B0600070205080204" pitchFamily="50" charset="-128"/>
              </a:rPr>
              <a:t>であるか否か</a:t>
            </a:r>
          </a:p>
          <a:p>
            <a:pPr eaLnBrk="0" hangingPunct="0"/>
            <a:endParaRPr lang="ja-JP" altLang="en-US" dirty="0">
              <a:solidFill>
                <a:prstClr val="black"/>
              </a:solidFill>
              <a:latin typeface="Calibri" panose="020F0502020204030204" pitchFamily="34" charset="0"/>
              <a:ea typeface="ＭＳ Ｐゴシック" panose="020B0600070205080204" pitchFamily="50" charset="-128"/>
            </a:endParaRPr>
          </a:p>
          <a:p>
            <a:pPr eaLnBrk="0" hangingPunct="0"/>
            <a:r>
              <a:rPr lang="ja-JP" altLang="en-US" dirty="0">
                <a:solidFill>
                  <a:prstClr val="black"/>
                </a:solidFill>
                <a:latin typeface="Calibri" panose="020F0502020204030204" pitchFamily="34" charset="0"/>
                <a:ea typeface="ＭＳ Ｐゴシック" panose="020B0600070205080204" pitchFamily="50" charset="-128"/>
              </a:rPr>
              <a:t>②</a:t>
            </a:r>
            <a:r>
              <a:rPr lang="ja-JP" altLang="en-US" b="1" dirty="0">
                <a:solidFill>
                  <a:srgbClr val="F79646">
                    <a:lumMod val="75000"/>
                  </a:srgbClr>
                </a:solidFill>
                <a:latin typeface="Calibri" panose="020F0502020204030204" pitchFamily="34" charset="0"/>
                <a:ea typeface="ＭＳ Ｐゴシック" panose="020B0600070205080204" pitchFamily="50" charset="-128"/>
              </a:rPr>
              <a:t>他の代替できる手段がないか</a:t>
            </a:r>
            <a:r>
              <a:rPr lang="ja-JP" altLang="en-US" dirty="0">
                <a:solidFill>
                  <a:prstClr val="black"/>
                </a:solidFill>
                <a:latin typeface="Calibri" panose="020F0502020204030204" pitchFamily="34" charset="0"/>
                <a:ea typeface="ＭＳ Ｐゴシック" panose="020B0600070205080204" pitchFamily="50" charset="-128"/>
              </a:rPr>
              <a:t>どうか（例えば行政制度、親類や近隣からの支援）</a:t>
            </a:r>
          </a:p>
          <a:p>
            <a:pPr eaLnBrk="0" hangingPunct="0"/>
            <a:endParaRPr lang="ja-JP" altLang="en-US" dirty="0">
              <a:solidFill>
                <a:prstClr val="black"/>
              </a:solidFill>
              <a:latin typeface="Calibri" panose="020F0502020204030204" pitchFamily="34" charset="0"/>
              <a:ea typeface="ＭＳ Ｐゴシック" panose="020B0600070205080204" pitchFamily="50" charset="-128"/>
            </a:endParaRPr>
          </a:p>
          <a:p>
            <a:pPr eaLnBrk="0" hangingPunct="0"/>
            <a:r>
              <a:rPr lang="ja-JP" altLang="en-US" dirty="0">
                <a:solidFill>
                  <a:prstClr val="black"/>
                </a:solidFill>
                <a:latin typeface="Calibri" panose="020F0502020204030204" pitchFamily="34" charset="0"/>
                <a:ea typeface="ＭＳ Ｐゴシック" panose="020B0600070205080204" pitchFamily="50" charset="-128"/>
              </a:rPr>
              <a:t>など、経済的援助の必要性、必要最低限の援助金額を見極め、社会福祉法人（福祉施設）の施設長の決裁を得た上で決定しています。</a:t>
            </a:r>
            <a:endParaRPr lang="en-US" altLang="ja-JP" dirty="0">
              <a:solidFill>
                <a:prstClr val="black"/>
              </a:solidFill>
              <a:latin typeface="Calibri" panose="020F0502020204030204" pitchFamily="34" charset="0"/>
              <a:ea typeface="ＭＳ Ｐゴシック" panose="020B0600070205080204" pitchFamily="50" charset="-128"/>
            </a:endParaRPr>
          </a:p>
          <a:p>
            <a:pPr eaLnBrk="0" hangingPunct="0"/>
            <a:endParaRPr lang="ja-JP" altLang="en-US" dirty="0">
              <a:solidFill>
                <a:prstClr val="black"/>
              </a:solidFill>
              <a:latin typeface="Calibri" panose="020F0502020204030204" pitchFamily="34" charset="0"/>
              <a:ea typeface="ＭＳ Ｐゴシック" panose="020B0600070205080204" pitchFamily="50" charset="-128"/>
            </a:endParaRPr>
          </a:p>
          <a:p>
            <a:pPr eaLnBrk="0" hangingPunct="0"/>
            <a:r>
              <a:rPr lang="ja-JP" altLang="en-US" dirty="0">
                <a:solidFill>
                  <a:prstClr val="black"/>
                </a:solidFill>
                <a:latin typeface="Calibri" panose="020F0502020204030204" pitchFamily="34" charset="0"/>
                <a:ea typeface="ＭＳ Ｐゴシック" panose="020B0600070205080204" pitchFamily="50" charset="-128"/>
              </a:rPr>
              <a:t>なお、経済的援助については、相談者に</a:t>
            </a:r>
            <a:r>
              <a:rPr lang="ja-JP" altLang="en-US" b="1" dirty="0">
                <a:solidFill>
                  <a:srgbClr val="F79646">
                    <a:lumMod val="75000"/>
                  </a:srgbClr>
                </a:solidFill>
                <a:latin typeface="Calibri" panose="020F0502020204030204" pitchFamily="34" charset="0"/>
                <a:ea typeface="ＭＳ Ｐゴシック" panose="020B0600070205080204" pitchFamily="50" charset="-128"/>
              </a:rPr>
              <a:t>現金を渡すことはせず、現物給付</a:t>
            </a:r>
            <a:r>
              <a:rPr lang="ja-JP" altLang="en-US" dirty="0">
                <a:solidFill>
                  <a:prstClr val="black"/>
                </a:solidFill>
                <a:latin typeface="Calibri" panose="020F0502020204030204" pitchFamily="34" charset="0"/>
                <a:ea typeface="ＭＳ Ｐゴシック" panose="020B0600070205080204" pitchFamily="50" charset="-128"/>
              </a:rPr>
              <a:t>により実施しています。例えば、食材支援を行う場合は、対象者とともにスーパーに買い物に行ったり、光熱水費や医療費の自己負担分についても窓口で支払いを代行します。</a:t>
            </a:r>
          </a:p>
          <a:p>
            <a:pPr eaLnBrk="0" hangingPunct="0"/>
            <a:endParaRPr lang="en-US" altLang="ja-JP" dirty="0">
              <a:solidFill>
                <a:prstClr val="black"/>
              </a:solidFill>
              <a:latin typeface="Calibri" panose="020F0502020204030204" pitchFamily="34" charset="0"/>
              <a:ea typeface="ＭＳ Ｐゴシック" panose="020B0600070205080204" pitchFamily="50" charset="-128"/>
            </a:endParaRPr>
          </a:p>
        </p:txBody>
      </p:sp>
      <p:sp>
        <p:nvSpPr>
          <p:cNvPr id="2" name="正方形/長方形 1"/>
          <p:cNvSpPr/>
          <p:nvPr/>
        </p:nvSpPr>
        <p:spPr>
          <a:xfrm>
            <a:off x="0" y="3284984"/>
            <a:ext cx="9108504" cy="1512168"/>
          </a:xfrm>
          <a:prstGeom prst="rect">
            <a:avLst/>
          </a:prstGeom>
          <a:noFill/>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eaLnBrk="0" hangingPunct="0"/>
            <a:endParaRPr lang="ja-JP" altLang="en-US" sz="1800">
              <a:solidFill>
                <a:prstClr val="black"/>
              </a:solidFill>
            </a:endParaRPr>
          </a:p>
        </p:txBody>
      </p:sp>
      <p:sp>
        <p:nvSpPr>
          <p:cNvPr id="7" name="テキスト ボックス 6"/>
          <p:cNvSpPr txBox="1"/>
          <p:nvPr/>
        </p:nvSpPr>
        <p:spPr>
          <a:xfrm>
            <a:off x="8532440" y="6488668"/>
            <a:ext cx="781631" cy="369332"/>
          </a:xfrm>
          <a:prstGeom prst="rect">
            <a:avLst/>
          </a:prstGeom>
          <a:noFill/>
        </p:spPr>
        <p:txBody>
          <a:bodyPr wrap="square" rtlCol="0">
            <a:spAutoFit/>
          </a:bodyPr>
          <a:lstStyle/>
          <a:p>
            <a:pPr algn="ctr" eaLnBrk="0" hangingPunct="0"/>
            <a:r>
              <a:rPr lang="en-US" altLang="ja-JP" sz="1800" dirty="0">
                <a:solidFill>
                  <a:prstClr val="black"/>
                </a:solidFill>
                <a:latin typeface="Calibri" panose="020F0502020204030204" pitchFamily="34" charset="0"/>
                <a:ea typeface="ＭＳ Ｐゴシック" panose="020B0600070205080204" pitchFamily="50" charset="-128"/>
              </a:rPr>
              <a:t>28</a:t>
            </a:r>
            <a:endParaRPr lang="ja-JP" altLang="en-US" sz="1800" dirty="0">
              <a:solidFill>
                <a:prstClr val="black"/>
              </a:solidFill>
              <a:latin typeface="Calibri" panose="020F0502020204030204" pitchFamily="34" charset="0"/>
              <a:ea typeface="ＭＳ Ｐゴシック" panose="020B0600070205080204" pitchFamily="50" charset="-128"/>
            </a:endParaRPr>
          </a:p>
        </p:txBody>
      </p:sp>
      <p:sp>
        <p:nvSpPr>
          <p:cNvPr id="8" name="角丸四角形 7"/>
          <p:cNvSpPr/>
          <p:nvPr/>
        </p:nvSpPr>
        <p:spPr>
          <a:xfrm>
            <a:off x="107504" y="110270"/>
            <a:ext cx="8928992" cy="43841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hangingPunct="0"/>
            <a:r>
              <a:rPr lang="ja-JP" altLang="en-US" b="1" dirty="0">
                <a:solidFill>
                  <a:prstClr val="white"/>
                </a:solidFill>
              </a:rPr>
              <a:t>参考①　「生活困窮者レスキュー事業」における「経済的援助（現物給付）」</a:t>
            </a:r>
            <a:endParaRPr lang="en-US" altLang="ja-JP" b="1" dirty="0">
              <a:solidFill>
                <a:prstClr val="white"/>
              </a:solidFill>
            </a:endParaRPr>
          </a:p>
        </p:txBody>
      </p:sp>
    </p:spTree>
    <p:extLst>
      <p:ext uri="{BB962C8B-B14F-4D97-AF65-F5344CB8AC3E}">
        <p14:creationId xmlns:p14="http://schemas.microsoft.com/office/powerpoint/2010/main" val="206327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828" y="1367552"/>
            <a:ext cx="8921032" cy="400110"/>
          </a:xfrm>
          <a:prstGeom prst="rect">
            <a:avLst/>
          </a:prstGeom>
          <a:noFill/>
        </p:spPr>
        <p:txBody>
          <a:bodyPr wrap="none" rtlCol="0">
            <a:spAutoFit/>
          </a:bodyPr>
          <a:lstStyle/>
          <a:p>
            <a:r>
              <a:rPr lang="ja-JP" altLang="en-US" b="1" dirty="0">
                <a:solidFill>
                  <a:prstClr val="black"/>
                </a:solidFill>
              </a:rPr>
              <a:t>１．施設で事前に経済的援助費用を立て替え、事後、社会貢献基金を請求する</a:t>
            </a:r>
          </a:p>
        </p:txBody>
      </p:sp>
      <p:sp>
        <p:nvSpPr>
          <p:cNvPr id="5" name="テキスト ボックス 4"/>
          <p:cNvSpPr txBox="1"/>
          <p:nvPr/>
        </p:nvSpPr>
        <p:spPr>
          <a:xfrm>
            <a:off x="35496" y="4149080"/>
            <a:ext cx="6857968" cy="400110"/>
          </a:xfrm>
          <a:prstGeom prst="rect">
            <a:avLst/>
          </a:prstGeom>
          <a:noFill/>
        </p:spPr>
        <p:txBody>
          <a:bodyPr wrap="none" rtlCol="0">
            <a:spAutoFit/>
          </a:bodyPr>
          <a:lstStyle/>
          <a:p>
            <a:r>
              <a:rPr lang="ja-JP" altLang="en-US" b="1" dirty="0">
                <a:solidFill>
                  <a:prstClr val="black"/>
                </a:solidFill>
              </a:rPr>
              <a:t>２．予め概算で社会貢献基金を申請し、事後、残額を精算する</a:t>
            </a:r>
          </a:p>
        </p:txBody>
      </p:sp>
      <p:sp>
        <p:nvSpPr>
          <p:cNvPr id="6" name="角丸四角形 5"/>
          <p:cNvSpPr/>
          <p:nvPr/>
        </p:nvSpPr>
        <p:spPr>
          <a:xfrm>
            <a:off x="1184742" y="1763425"/>
            <a:ext cx="864098" cy="2267771"/>
          </a:xfrm>
          <a:prstGeom prst="roundRect">
            <a:avLst/>
          </a:prstGeom>
        </p:spPr>
        <p:style>
          <a:lnRef idx="1">
            <a:schemeClr val="accent3"/>
          </a:lnRef>
          <a:fillRef idx="2">
            <a:schemeClr val="accent3"/>
          </a:fillRef>
          <a:effectRef idx="1">
            <a:schemeClr val="accent3"/>
          </a:effectRef>
          <a:fontRef idx="minor">
            <a:schemeClr val="dk1"/>
          </a:fontRef>
        </p:style>
        <p:txBody>
          <a:bodyPr vert="eaVert" rtlCol="0" anchor="ctr"/>
          <a:lstStyle/>
          <a:p>
            <a:pPr algn="ctr" eaLnBrk="0" hangingPunct="0"/>
            <a:r>
              <a:rPr lang="ja-JP" altLang="en-US" sz="1800" b="1" dirty="0">
                <a:solidFill>
                  <a:prstClr val="black"/>
                </a:solidFill>
              </a:rPr>
              <a:t>経済的援助実施の</a:t>
            </a:r>
            <a:endParaRPr lang="en-US" altLang="ja-JP" sz="1800" b="1" dirty="0">
              <a:solidFill>
                <a:prstClr val="black"/>
              </a:solidFill>
            </a:endParaRPr>
          </a:p>
          <a:p>
            <a:pPr algn="ctr" eaLnBrk="0" hangingPunct="0"/>
            <a:r>
              <a:rPr lang="ja-JP" altLang="en-US" sz="1800" b="1" dirty="0">
                <a:solidFill>
                  <a:prstClr val="black"/>
                </a:solidFill>
              </a:rPr>
              <a:t>施設長決裁</a:t>
            </a:r>
            <a:endParaRPr lang="en-US" altLang="ja-JP" sz="1800" b="1" dirty="0">
              <a:solidFill>
                <a:prstClr val="black"/>
              </a:solidFill>
            </a:endParaRPr>
          </a:p>
        </p:txBody>
      </p:sp>
      <p:sp>
        <p:nvSpPr>
          <p:cNvPr id="7" name="角丸四角形 6"/>
          <p:cNvSpPr/>
          <p:nvPr/>
        </p:nvSpPr>
        <p:spPr>
          <a:xfrm>
            <a:off x="3027818" y="1790736"/>
            <a:ext cx="864098" cy="2267771"/>
          </a:xfrm>
          <a:prstGeom prst="round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eaLnBrk="0" hangingPunct="0"/>
            <a:r>
              <a:rPr lang="ja-JP" altLang="en-US" sz="1800" b="1" dirty="0">
                <a:solidFill>
                  <a:prstClr val="black"/>
                </a:solidFill>
              </a:rPr>
              <a:t>施設で経済的援助の費用を一時立て替え</a:t>
            </a:r>
          </a:p>
        </p:txBody>
      </p:sp>
      <p:sp>
        <p:nvSpPr>
          <p:cNvPr id="8" name="角丸四角形 7"/>
          <p:cNvSpPr/>
          <p:nvPr/>
        </p:nvSpPr>
        <p:spPr>
          <a:xfrm>
            <a:off x="6727579" y="1809301"/>
            <a:ext cx="877707" cy="2267771"/>
          </a:xfrm>
          <a:prstGeom prst="roundRect">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gn="ctr" eaLnBrk="0" hangingPunct="0"/>
            <a:r>
              <a:rPr lang="ja-JP" altLang="en-US" b="1" dirty="0">
                <a:solidFill>
                  <a:prstClr val="black"/>
                </a:solidFill>
              </a:rPr>
              <a:t>支援終結記録</a:t>
            </a:r>
            <a:endParaRPr lang="en-US" altLang="ja-JP" b="1" dirty="0">
              <a:solidFill>
                <a:prstClr val="black"/>
              </a:solidFill>
            </a:endParaRPr>
          </a:p>
          <a:p>
            <a:pPr algn="ctr" eaLnBrk="0" hangingPunct="0"/>
            <a:r>
              <a:rPr lang="ja-JP" altLang="en-US" b="1" dirty="0" err="1">
                <a:solidFill>
                  <a:prstClr val="black"/>
                </a:solidFill>
              </a:rPr>
              <a:t>の提</a:t>
            </a:r>
            <a:r>
              <a:rPr lang="ja-JP" altLang="en-US" b="1" dirty="0">
                <a:solidFill>
                  <a:prstClr val="black"/>
                </a:solidFill>
              </a:rPr>
              <a:t>出</a:t>
            </a:r>
            <a:endParaRPr lang="en-US" altLang="ja-JP" b="1" dirty="0">
              <a:solidFill>
                <a:prstClr val="black"/>
              </a:solidFill>
            </a:endParaRPr>
          </a:p>
        </p:txBody>
      </p:sp>
      <p:sp>
        <p:nvSpPr>
          <p:cNvPr id="9" name="角丸四角形 8"/>
          <p:cNvSpPr/>
          <p:nvPr/>
        </p:nvSpPr>
        <p:spPr>
          <a:xfrm>
            <a:off x="4870894" y="1795645"/>
            <a:ext cx="877707" cy="2281427"/>
          </a:xfrm>
          <a:prstGeom prst="roundRect">
            <a:avLst/>
          </a:prstGeom>
        </p:spPr>
        <p:style>
          <a:lnRef idx="1">
            <a:schemeClr val="accent2"/>
          </a:lnRef>
          <a:fillRef idx="2">
            <a:schemeClr val="accent2"/>
          </a:fillRef>
          <a:effectRef idx="1">
            <a:schemeClr val="accent2"/>
          </a:effectRef>
          <a:fontRef idx="minor">
            <a:schemeClr val="dk1"/>
          </a:fontRef>
        </p:style>
        <p:txBody>
          <a:bodyPr vert="eaVert" rtlCol="0" anchor="ctr"/>
          <a:lstStyle/>
          <a:p>
            <a:pPr algn="ctr"/>
            <a:r>
              <a:rPr lang="ja-JP" altLang="en-US" b="1" dirty="0">
                <a:solidFill>
                  <a:prstClr val="black"/>
                </a:solidFill>
              </a:rPr>
              <a:t>社会貢献基金の</a:t>
            </a:r>
            <a:endParaRPr lang="en-US" altLang="ja-JP" b="1" dirty="0">
              <a:solidFill>
                <a:prstClr val="black"/>
              </a:solidFill>
            </a:endParaRPr>
          </a:p>
          <a:p>
            <a:pPr algn="ctr"/>
            <a:r>
              <a:rPr lang="ja-JP" altLang="en-US" b="1" dirty="0">
                <a:solidFill>
                  <a:prstClr val="black"/>
                </a:solidFill>
              </a:rPr>
              <a:t>申請</a:t>
            </a:r>
            <a:endParaRPr lang="en-US" altLang="ja-JP" b="1" dirty="0">
              <a:solidFill>
                <a:prstClr val="black"/>
              </a:solidFill>
            </a:endParaRPr>
          </a:p>
        </p:txBody>
      </p:sp>
      <p:sp>
        <p:nvSpPr>
          <p:cNvPr id="10" name="角丸四角形 9"/>
          <p:cNvSpPr/>
          <p:nvPr/>
        </p:nvSpPr>
        <p:spPr>
          <a:xfrm>
            <a:off x="1187553" y="4545605"/>
            <a:ext cx="864098" cy="2267771"/>
          </a:xfrm>
          <a:prstGeom prst="roundRect">
            <a:avLst/>
          </a:prstGeom>
        </p:spPr>
        <p:style>
          <a:lnRef idx="1">
            <a:schemeClr val="accent3"/>
          </a:lnRef>
          <a:fillRef idx="2">
            <a:schemeClr val="accent3"/>
          </a:fillRef>
          <a:effectRef idx="1">
            <a:schemeClr val="accent3"/>
          </a:effectRef>
          <a:fontRef idx="minor">
            <a:schemeClr val="dk1"/>
          </a:fontRef>
        </p:style>
        <p:txBody>
          <a:bodyPr vert="eaVert" rtlCol="0" anchor="ctr"/>
          <a:lstStyle/>
          <a:p>
            <a:pPr algn="ctr" eaLnBrk="0" hangingPunct="0"/>
            <a:r>
              <a:rPr lang="ja-JP" altLang="en-US" sz="1800" b="1" dirty="0">
                <a:solidFill>
                  <a:prstClr val="black"/>
                </a:solidFill>
              </a:rPr>
              <a:t>経済的援助実施の</a:t>
            </a:r>
            <a:endParaRPr lang="en-US" altLang="ja-JP" sz="1800" b="1" dirty="0">
              <a:solidFill>
                <a:prstClr val="black"/>
              </a:solidFill>
            </a:endParaRPr>
          </a:p>
          <a:p>
            <a:pPr algn="ctr" eaLnBrk="0" hangingPunct="0"/>
            <a:r>
              <a:rPr lang="ja-JP" altLang="en-US" sz="1800" b="1" dirty="0">
                <a:solidFill>
                  <a:prstClr val="black"/>
                </a:solidFill>
              </a:rPr>
              <a:t>施設長決裁</a:t>
            </a:r>
            <a:endParaRPr lang="en-US" altLang="ja-JP" sz="1800" b="1" dirty="0">
              <a:solidFill>
                <a:prstClr val="black"/>
              </a:solidFill>
            </a:endParaRPr>
          </a:p>
        </p:txBody>
      </p:sp>
      <p:sp>
        <p:nvSpPr>
          <p:cNvPr id="11" name="角丸四角形 10"/>
          <p:cNvSpPr/>
          <p:nvPr/>
        </p:nvSpPr>
        <p:spPr>
          <a:xfrm>
            <a:off x="4884503" y="4531948"/>
            <a:ext cx="864098" cy="2267771"/>
          </a:xfrm>
          <a:prstGeom prst="round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eaLnBrk="0" hangingPunct="0"/>
            <a:r>
              <a:rPr lang="ja-JP" altLang="en-US" sz="1800" b="1" dirty="0">
                <a:solidFill>
                  <a:prstClr val="black"/>
                </a:solidFill>
              </a:rPr>
              <a:t>社会貢献基金の</a:t>
            </a:r>
            <a:endParaRPr lang="en-US" altLang="ja-JP" sz="1800" b="1" dirty="0">
              <a:solidFill>
                <a:prstClr val="black"/>
              </a:solidFill>
            </a:endParaRPr>
          </a:p>
          <a:p>
            <a:pPr algn="ctr" eaLnBrk="0" hangingPunct="0"/>
            <a:r>
              <a:rPr lang="ja-JP" altLang="en-US" sz="1800" b="1" dirty="0">
                <a:solidFill>
                  <a:prstClr val="black"/>
                </a:solidFill>
              </a:rPr>
              <a:t>残額の精算</a:t>
            </a:r>
          </a:p>
        </p:txBody>
      </p:sp>
      <p:sp>
        <p:nvSpPr>
          <p:cNvPr id="12" name="角丸四角形 11"/>
          <p:cNvSpPr/>
          <p:nvPr/>
        </p:nvSpPr>
        <p:spPr>
          <a:xfrm>
            <a:off x="6727579" y="4514550"/>
            <a:ext cx="877707" cy="2267771"/>
          </a:xfrm>
          <a:prstGeom prst="roundRect">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gn="ctr" eaLnBrk="0" hangingPunct="0"/>
            <a:r>
              <a:rPr lang="ja-JP" altLang="en-US" b="1" dirty="0">
                <a:solidFill>
                  <a:prstClr val="black"/>
                </a:solidFill>
              </a:rPr>
              <a:t>支援終結記録</a:t>
            </a:r>
            <a:endParaRPr lang="en-US" altLang="ja-JP" b="1" dirty="0">
              <a:solidFill>
                <a:prstClr val="black"/>
              </a:solidFill>
            </a:endParaRPr>
          </a:p>
          <a:p>
            <a:pPr algn="ctr" eaLnBrk="0" hangingPunct="0"/>
            <a:r>
              <a:rPr lang="ja-JP" altLang="en-US" b="1" dirty="0" err="1">
                <a:solidFill>
                  <a:prstClr val="black"/>
                </a:solidFill>
              </a:rPr>
              <a:t>の提</a:t>
            </a:r>
            <a:r>
              <a:rPr lang="ja-JP" altLang="en-US" b="1" dirty="0">
                <a:solidFill>
                  <a:prstClr val="black"/>
                </a:solidFill>
              </a:rPr>
              <a:t>出</a:t>
            </a:r>
            <a:endParaRPr lang="en-US" altLang="ja-JP" b="1" dirty="0">
              <a:solidFill>
                <a:prstClr val="black"/>
              </a:solidFill>
            </a:endParaRPr>
          </a:p>
        </p:txBody>
      </p:sp>
      <p:sp>
        <p:nvSpPr>
          <p:cNvPr id="13" name="角丸四角形 12"/>
          <p:cNvSpPr/>
          <p:nvPr/>
        </p:nvSpPr>
        <p:spPr>
          <a:xfrm>
            <a:off x="3017020" y="4516772"/>
            <a:ext cx="877707" cy="2281427"/>
          </a:xfrm>
          <a:prstGeom prst="roundRect">
            <a:avLst/>
          </a:prstGeom>
        </p:spPr>
        <p:style>
          <a:lnRef idx="1">
            <a:schemeClr val="accent2"/>
          </a:lnRef>
          <a:fillRef idx="2">
            <a:schemeClr val="accent2"/>
          </a:fillRef>
          <a:effectRef idx="1">
            <a:schemeClr val="accent2"/>
          </a:effectRef>
          <a:fontRef idx="minor">
            <a:schemeClr val="dk1"/>
          </a:fontRef>
        </p:style>
        <p:txBody>
          <a:bodyPr vert="eaVert" rtlCol="0" anchor="ctr"/>
          <a:lstStyle/>
          <a:p>
            <a:pPr algn="ctr"/>
            <a:r>
              <a:rPr lang="ja-JP" altLang="en-US" b="1" dirty="0">
                <a:solidFill>
                  <a:prstClr val="black"/>
                </a:solidFill>
              </a:rPr>
              <a:t>社会貢献基金の</a:t>
            </a:r>
            <a:endParaRPr lang="en-US" altLang="ja-JP" b="1" dirty="0">
              <a:solidFill>
                <a:prstClr val="black"/>
              </a:solidFill>
            </a:endParaRPr>
          </a:p>
          <a:p>
            <a:pPr algn="ctr"/>
            <a:r>
              <a:rPr lang="ja-JP" altLang="en-US" b="1" dirty="0">
                <a:solidFill>
                  <a:prstClr val="black"/>
                </a:solidFill>
              </a:rPr>
              <a:t>申請</a:t>
            </a:r>
            <a:endParaRPr lang="en-US" altLang="ja-JP" b="1" dirty="0">
              <a:solidFill>
                <a:prstClr val="black"/>
              </a:solidFill>
            </a:endParaRPr>
          </a:p>
        </p:txBody>
      </p:sp>
      <p:sp>
        <p:nvSpPr>
          <p:cNvPr id="14" name="右矢印 13"/>
          <p:cNvSpPr/>
          <p:nvPr/>
        </p:nvSpPr>
        <p:spPr>
          <a:xfrm>
            <a:off x="2346796" y="2496978"/>
            <a:ext cx="383066" cy="80066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662">
              <a:solidFill>
                <a:prstClr val="black"/>
              </a:solidFill>
            </a:endParaRPr>
          </a:p>
        </p:txBody>
      </p:sp>
      <p:sp>
        <p:nvSpPr>
          <p:cNvPr id="15" name="右矢印 14"/>
          <p:cNvSpPr/>
          <p:nvPr/>
        </p:nvSpPr>
        <p:spPr>
          <a:xfrm>
            <a:off x="4189872" y="2496977"/>
            <a:ext cx="383066" cy="80066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662">
              <a:solidFill>
                <a:prstClr val="black"/>
              </a:solidFill>
            </a:endParaRPr>
          </a:p>
        </p:txBody>
      </p:sp>
      <p:sp>
        <p:nvSpPr>
          <p:cNvPr id="16" name="右矢印 15"/>
          <p:cNvSpPr/>
          <p:nvPr/>
        </p:nvSpPr>
        <p:spPr>
          <a:xfrm>
            <a:off x="6125144" y="2496976"/>
            <a:ext cx="383066" cy="80066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662">
              <a:solidFill>
                <a:prstClr val="black"/>
              </a:solidFill>
            </a:endParaRPr>
          </a:p>
        </p:txBody>
      </p:sp>
      <p:sp>
        <p:nvSpPr>
          <p:cNvPr id="17" name="右矢印 16"/>
          <p:cNvSpPr/>
          <p:nvPr/>
        </p:nvSpPr>
        <p:spPr>
          <a:xfrm>
            <a:off x="2349607" y="5267809"/>
            <a:ext cx="383066" cy="80066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662">
              <a:solidFill>
                <a:prstClr val="black"/>
              </a:solidFill>
            </a:endParaRPr>
          </a:p>
        </p:txBody>
      </p:sp>
      <p:sp>
        <p:nvSpPr>
          <p:cNvPr id="18" name="右矢印 17"/>
          <p:cNvSpPr/>
          <p:nvPr/>
        </p:nvSpPr>
        <p:spPr>
          <a:xfrm>
            <a:off x="4192683" y="5267808"/>
            <a:ext cx="383066" cy="80066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662">
              <a:solidFill>
                <a:prstClr val="black"/>
              </a:solidFill>
            </a:endParaRPr>
          </a:p>
        </p:txBody>
      </p:sp>
      <p:sp>
        <p:nvSpPr>
          <p:cNvPr id="19" name="右矢印 18"/>
          <p:cNvSpPr/>
          <p:nvPr/>
        </p:nvSpPr>
        <p:spPr>
          <a:xfrm>
            <a:off x="6127955" y="5267807"/>
            <a:ext cx="383066" cy="800663"/>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662">
              <a:solidFill>
                <a:prstClr val="black"/>
              </a:solidFill>
            </a:endParaRPr>
          </a:p>
        </p:txBody>
      </p:sp>
      <p:sp>
        <p:nvSpPr>
          <p:cNvPr id="21" name="テキスト ボックス 20"/>
          <p:cNvSpPr txBox="1"/>
          <p:nvPr/>
        </p:nvSpPr>
        <p:spPr>
          <a:xfrm>
            <a:off x="35497" y="652625"/>
            <a:ext cx="9001000" cy="707886"/>
          </a:xfrm>
          <a:prstGeom prst="rect">
            <a:avLst/>
          </a:prstGeom>
          <a:noFill/>
        </p:spPr>
        <p:txBody>
          <a:bodyPr wrap="square" rtlCol="0">
            <a:spAutoFit/>
          </a:bodyPr>
          <a:lstStyle/>
          <a:p>
            <a:r>
              <a:rPr lang="ja-JP" altLang="en-US" b="1" dirty="0">
                <a:solidFill>
                  <a:prstClr val="black"/>
                </a:solidFill>
              </a:rPr>
              <a:t>生活困窮者レスキュー事業で「経済的援助（現物給付）」を行う場合の「社会貢献基金」の申請の流れは下記の２通りがあります。</a:t>
            </a:r>
          </a:p>
        </p:txBody>
      </p:sp>
      <p:sp>
        <p:nvSpPr>
          <p:cNvPr id="22" name="角丸四角形 21"/>
          <p:cNvSpPr/>
          <p:nvPr/>
        </p:nvSpPr>
        <p:spPr>
          <a:xfrm>
            <a:off x="107505" y="99599"/>
            <a:ext cx="8928992" cy="43841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hangingPunct="0"/>
            <a:r>
              <a:rPr lang="ja-JP" altLang="en-US" b="1" dirty="0">
                <a:solidFill>
                  <a:prstClr val="white"/>
                </a:solidFill>
              </a:rPr>
              <a:t>参考②　「経済的援助（現物給付）」を実施する際の「社会貢献基金」申請の流れ</a:t>
            </a:r>
            <a:endParaRPr lang="en-US" altLang="ja-JP" b="1" dirty="0">
              <a:solidFill>
                <a:prstClr val="white"/>
              </a:solidFill>
            </a:endParaRPr>
          </a:p>
        </p:txBody>
      </p:sp>
      <p:sp>
        <p:nvSpPr>
          <p:cNvPr id="23" name="テキスト ボックス 22"/>
          <p:cNvSpPr txBox="1"/>
          <p:nvPr/>
        </p:nvSpPr>
        <p:spPr>
          <a:xfrm>
            <a:off x="8532440" y="6488668"/>
            <a:ext cx="781631" cy="369332"/>
          </a:xfrm>
          <a:prstGeom prst="rect">
            <a:avLst/>
          </a:prstGeom>
          <a:noFill/>
        </p:spPr>
        <p:txBody>
          <a:bodyPr wrap="square" rtlCol="0">
            <a:spAutoFit/>
          </a:bodyPr>
          <a:lstStyle/>
          <a:p>
            <a:pPr algn="ctr" eaLnBrk="0" hangingPunct="0"/>
            <a:r>
              <a:rPr lang="en-US" altLang="ja-JP" sz="1800" dirty="0">
                <a:solidFill>
                  <a:prstClr val="black"/>
                </a:solidFill>
                <a:latin typeface="Calibri" panose="020F0502020204030204" pitchFamily="34" charset="0"/>
                <a:ea typeface="ＭＳ Ｐゴシック" panose="020B0600070205080204" pitchFamily="50" charset="-128"/>
              </a:rPr>
              <a:t>29</a:t>
            </a:r>
            <a:endParaRPr lang="ja-JP" altLang="en-US" sz="1800" dirty="0">
              <a:solidFill>
                <a:prstClr val="black"/>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88060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421103" y="919074"/>
            <a:ext cx="8526345" cy="1938992"/>
          </a:xfrm>
          <a:prstGeom prst="rect">
            <a:avLst/>
          </a:prstGeom>
          <a:noFill/>
        </p:spPr>
        <p:txBody>
          <a:bodyPr wrap="square" rtlCol="0">
            <a:spAutoFit/>
          </a:bodyPr>
          <a:lstStyle/>
          <a:p>
            <a:r>
              <a:rPr lang="ja-JP" altLang="en-US" sz="2400" dirty="0">
                <a:solidFill>
                  <a:schemeClr val="tx1"/>
                </a:solidFill>
                <a:latin typeface="ＭＳ ゴシック" panose="020B0609070205080204" pitchFamily="49" charset="-128"/>
                <a:ea typeface="ＭＳ ゴシック" panose="020B0609070205080204" pitchFamily="49" charset="-128"/>
              </a:rPr>
              <a:t>本システムは、大阪しあわせネットワーク（オール大阪の社会福祉法人による社会貢献事業）にご参画いただく社会福祉法人（福祉施設）間における情報共有や、相談支援実績や様々な地域貢献事業の実践を集約し、社会福祉法人の取り組みの“見える化”をはかるものです。</a:t>
            </a:r>
            <a:endParaRPr lang="en-US" altLang="ja-JP" sz="2400"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411975" y="3348301"/>
            <a:ext cx="8526345" cy="3416320"/>
          </a:xfrm>
          <a:prstGeom prst="rect">
            <a:avLst/>
          </a:prstGeom>
          <a:noFill/>
        </p:spPr>
        <p:txBody>
          <a:bodyPr wrap="square" rtlCol="0">
            <a:spAutoFit/>
          </a:bodyPr>
          <a:lstStyle/>
          <a:p>
            <a:r>
              <a:rPr lang="ja-JP" altLang="en-US" sz="2400" dirty="0">
                <a:solidFill>
                  <a:schemeClr val="tx1"/>
                </a:solidFill>
                <a:latin typeface="ＭＳ ゴシック" panose="020B0609070205080204" pitchFamily="49" charset="-128"/>
                <a:ea typeface="ＭＳ ゴシック" panose="020B0609070205080204" pitchFamily="49" charset="-128"/>
              </a:rPr>
              <a:t>①総合生活相談支援機能</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en-US" altLang="ja-JP"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a:solidFill>
                  <a:schemeClr val="tx1"/>
                </a:solidFill>
                <a:latin typeface="ＭＳ ゴシック" panose="020B0609070205080204" pitchFamily="49" charset="-128"/>
                <a:ea typeface="ＭＳ ゴシック" panose="020B0609070205080204" pitchFamily="49" charset="-128"/>
              </a:rPr>
              <a:t>相談支援記録、経済的援助申請など</a:t>
            </a:r>
          </a:p>
          <a:p>
            <a:r>
              <a:rPr lang="ja-JP" altLang="en-US" sz="2400" dirty="0">
                <a:solidFill>
                  <a:schemeClr val="tx1"/>
                </a:solidFill>
                <a:latin typeface="ＭＳ ゴシック" panose="020B0609070205080204" pitchFamily="49" charset="-128"/>
                <a:ea typeface="ＭＳ ゴシック" panose="020B0609070205080204" pitchFamily="49" charset="-128"/>
              </a:rPr>
              <a:t>②地域貢献支援機能</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en-US" altLang="ja-JP"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a:solidFill>
                  <a:schemeClr val="tx1"/>
                </a:solidFill>
                <a:latin typeface="ＭＳ ゴシック" panose="020B0609070205080204" pitchFamily="49" charset="-128"/>
                <a:ea typeface="ＭＳ ゴシック" panose="020B0609070205080204" pitchFamily="49" charset="-128"/>
              </a:rPr>
              <a:t>各法人の地域貢献事業や取組み紹介、情報共有など</a:t>
            </a:r>
          </a:p>
          <a:p>
            <a:r>
              <a:rPr lang="ja-JP" altLang="en-US" sz="2400" dirty="0">
                <a:solidFill>
                  <a:schemeClr val="tx1"/>
                </a:solidFill>
                <a:latin typeface="ＭＳ ゴシック" panose="020B0609070205080204" pitchFamily="49" charset="-128"/>
                <a:ea typeface="ＭＳ ゴシック" panose="020B0609070205080204" pitchFamily="49" charset="-128"/>
              </a:rPr>
              <a:t>③情報共有機能</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en-US" altLang="ja-JP" sz="2400" dirty="0">
                <a:solidFill>
                  <a:schemeClr val="tx1"/>
                </a:solidFill>
                <a:latin typeface="ＭＳ ゴシック" panose="020B0609070205080204" pitchFamily="49" charset="-128"/>
                <a:ea typeface="ＭＳ ゴシック" panose="020B0609070205080204" pitchFamily="49" charset="-128"/>
              </a:rPr>
              <a:t>… CSW</a:t>
            </a:r>
            <a:r>
              <a:rPr lang="ja-JP" altLang="en-US" sz="2400" dirty="0">
                <a:solidFill>
                  <a:schemeClr val="tx1"/>
                </a:solidFill>
                <a:latin typeface="ＭＳ ゴシック" panose="020B0609070205080204" pitchFamily="49" charset="-128"/>
                <a:ea typeface="ＭＳ ゴシック" panose="020B0609070205080204" pitchFamily="49" charset="-128"/>
              </a:rPr>
              <a:t>・スマイルサポーター名簿、研修情報提供など</a:t>
            </a:r>
          </a:p>
          <a:p>
            <a:r>
              <a:rPr lang="ja-JP" altLang="en-US" sz="2400" dirty="0">
                <a:solidFill>
                  <a:schemeClr val="tx1"/>
                </a:solidFill>
                <a:latin typeface="ＭＳ ゴシック" panose="020B0609070205080204" pitchFamily="49" charset="-128"/>
                <a:ea typeface="ＭＳ ゴシック" panose="020B0609070205080204" pitchFamily="49" charset="-128"/>
              </a:rPr>
              <a:t>　　　 大阪しあわせネットワークの“ロゴ”提供など</a:t>
            </a:r>
          </a:p>
          <a:p>
            <a:r>
              <a:rPr lang="ja-JP" altLang="en-US" sz="2400" dirty="0">
                <a:solidFill>
                  <a:schemeClr val="tx1"/>
                </a:solidFill>
                <a:latin typeface="ＭＳ ゴシック" panose="020B0609070205080204" pitchFamily="49" charset="-128"/>
                <a:ea typeface="ＭＳ ゴシック" panose="020B0609070205080204" pitchFamily="49" charset="-128"/>
              </a:rPr>
              <a:t>④基本情報登録</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en-US" altLang="ja-JP"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a:solidFill>
                  <a:schemeClr val="tx1"/>
                </a:solidFill>
                <a:latin typeface="ＭＳ ゴシック" panose="020B0609070205080204" pitchFamily="49" charset="-128"/>
                <a:ea typeface="ＭＳ ゴシック" panose="020B0609070205080204" pitchFamily="49" charset="-128"/>
              </a:rPr>
              <a:t>各法人（施設）の基本情報の登録、変更</a:t>
            </a:r>
            <a:endParaRPr lang="en-US" altLang="ja-JP" sz="2400" dirty="0">
              <a:solidFill>
                <a:schemeClr val="tx1"/>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421103" y="919074"/>
            <a:ext cx="8409713" cy="1949346"/>
          </a:xfrm>
          <a:prstGeom prst="rect">
            <a:avLst/>
          </a:prstGeom>
          <a:no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角丸四角形 1"/>
          <p:cNvSpPr/>
          <p:nvPr/>
        </p:nvSpPr>
        <p:spPr>
          <a:xfrm>
            <a:off x="362879" y="545213"/>
            <a:ext cx="1234480" cy="432048"/>
          </a:xfrm>
          <a:prstGeom prst="roundRect">
            <a:avLst/>
          </a:prstGeom>
          <a:solidFill>
            <a:srgbClr val="E7326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目　的</a:t>
            </a:r>
          </a:p>
        </p:txBody>
      </p:sp>
      <p:sp>
        <p:nvSpPr>
          <p:cNvPr id="10" name="正方形/長方形 9"/>
          <p:cNvSpPr/>
          <p:nvPr/>
        </p:nvSpPr>
        <p:spPr>
          <a:xfrm>
            <a:off x="429983" y="3337947"/>
            <a:ext cx="8409713" cy="3426674"/>
          </a:xfrm>
          <a:prstGeom prst="rect">
            <a:avLst/>
          </a:prstGeom>
          <a:no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 8"/>
          <p:cNvSpPr/>
          <p:nvPr/>
        </p:nvSpPr>
        <p:spPr>
          <a:xfrm>
            <a:off x="411975" y="2941108"/>
            <a:ext cx="1659632" cy="432048"/>
          </a:xfrm>
          <a:prstGeom prst="roundRect">
            <a:avLst/>
          </a:prstGeom>
          <a:solidFill>
            <a:srgbClr val="E7326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主な機能</a:t>
            </a:r>
          </a:p>
        </p:txBody>
      </p:sp>
      <p:sp>
        <p:nvSpPr>
          <p:cNvPr id="13" name="角丸四角形 12"/>
          <p:cNvSpPr/>
          <p:nvPr/>
        </p:nvSpPr>
        <p:spPr>
          <a:xfrm>
            <a:off x="25474" y="41640"/>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１．「大阪しあわせネットワーク支援システム」の概要①</a:t>
            </a:r>
            <a:endParaRPr lang="en-US" altLang="ja-JP" sz="2400" dirty="0"/>
          </a:p>
        </p:txBody>
      </p:sp>
      <p:sp>
        <p:nvSpPr>
          <p:cNvPr id="14" name="スライド番号プレースホルダー 3"/>
          <p:cNvSpPr>
            <a:spLocks noGrp="1"/>
          </p:cNvSpPr>
          <p:nvPr>
            <p:ph type="sldNum" sz="quarter" idx="11"/>
          </p:nvPr>
        </p:nvSpPr>
        <p:spPr>
          <a:xfrm>
            <a:off x="6937004" y="6399496"/>
            <a:ext cx="2133600" cy="365125"/>
          </a:xfrm>
        </p:spPr>
        <p:txBody>
          <a:bodyPr/>
          <a:lstStyle/>
          <a:p>
            <a:pPr algn="r"/>
            <a:r>
              <a:rPr lang="en-US" altLang="ja-JP" dirty="0"/>
              <a:t>3</a:t>
            </a:r>
            <a:endParaRPr lang="en-US" dirty="0">
              <a:latin typeface="+mn-ea"/>
              <a:ea typeface="+mn-ea"/>
            </a:endParaRPr>
          </a:p>
        </p:txBody>
      </p:sp>
    </p:spTree>
    <p:extLst>
      <p:ext uri="{BB962C8B-B14F-4D97-AF65-F5344CB8AC3E}">
        <p14:creationId xmlns:p14="http://schemas.microsoft.com/office/powerpoint/2010/main" val="3089131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ChangeArrowheads="1"/>
          </p:cNvSpPr>
          <p:nvPr/>
        </p:nvSpPr>
        <p:spPr bwMode="auto">
          <a:xfrm>
            <a:off x="107503" y="648011"/>
            <a:ext cx="8784977" cy="6093357"/>
          </a:xfrm>
          <a:prstGeom prst="rect">
            <a:avLst/>
          </a:prstGeom>
          <a:noFill/>
          <a:ln w="9525">
            <a:noFill/>
            <a:miter lim="800000"/>
            <a:headEnd/>
            <a:tailEnd/>
          </a:ln>
        </p:spPr>
        <p:txBody>
          <a:bodyPr/>
          <a:lstStyle/>
          <a:p>
            <a:pPr>
              <a:spcBef>
                <a:spcPct val="20000"/>
              </a:spcBef>
            </a:pPr>
            <a:r>
              <a:rPr lang="ja-JP" altLang="en-US" sz="2400" dirty="0">
                <a:solidFill>
                  <a:schemeClr val="tx1"/>
                </a:solidFill>
                <a:latin typeface="+mn-ea"/>
                <a:ea typeface="+mn-ea"/>
              </a:rPr>
              <a:t>経済的援助金額の残額が生じた場合は、下記の方法で返還をいただきます。</a:t>
            </a:r>
            <a:endParaRPr lang="en-US" altLang="ja-JP" sz="2400" dirty="0">
              <a:solidFill>
                <a:schemeClr val="tx1"/>
              </a:solidFill>
              <a:latin typeface="+mn-ea"/>
              <a:ea typeface="+mn-ea"/>
            </a:endParaRPr>
          </a:p>
          <a:p>
            <a:pPr>
              <a:spcBef>
                <a:spcPct val="20000"/>
              </a:spcBef>
            </a:pPr>
            <a:r>
              <a:rPr lang="ja-JP" altLang="en-US" sz="2400" dirty="0">
                <a:solidFill>
                  <a:schemeClr val="tx1"/>
                </a:solidFill>
                <a:latin typeface="+mn-ea"/>
                <a:ea typeface="+mn-ea"/>
              </a:rPr>
              <a:t>方法１：返還金を法人の口座から府社協の口座に振り込む</a:t>
            </a:r>
            <a:endParaRPr lang="en-US" altLang="ja-JP" sz="2400" dirty="0">
              <a:solidFill>
                <a:schemeClr val="tx1"/>
              </a:solidFill>
              <a:latin typeface="+mn-ea"/>
              <a:ea typeface="+mn-ea"/>
            </a:endParaRPr>
          </a:p>
          <a:p>
            <a:pPr>
              <a:spcBef>
                <a:spcPct val="20000"/>
              </a:spcBef>
            </a:pPr>
            <a:endParaRPr lang="ja-JP" altLang="en-US" sz="1400" dirty="0"/>
          </a:p>
          <a:p>
            <a:pPr>
              <a:spcBef>
                <a:spcPct val="20000"/>
              </a:spcBef>
            </a:pPr>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dirty="0">
                <a:solidFill>
                  <a:schemeClr val="tx1"/>
                </a:solidFill>
                <a:latin typeface="ＭＳ ゴシック" panose="020B0609070205080204" pitchFamily="49" charset="-128"/>
                <a:ea typeface="ＭＳ ゴシック" panose="020B0609070205080204" pitchFamily="49" charset="-128"/>
              </a:rPr>
              <a:t>金融機関名：りそな銀行　大手支店　普通預金　　　</a:t>
            </a:r>
          </a:p>
          <a:p>
            <a:pPr>
              <a:spcBef>
                <a:spcPct val="20000"/>
              </a:spcBef>
            </a:pPr>
            <a:r>
              <a:rPr lang="ja-JP" altLang="en-US" dirty="0">
                <a:solidFill>
                  <a:schemeClr val="tx1"/>
                </a:solidFill>
                <a:latin typeface="ＭＳ ゴシック" panose="020B0609070205080204" pitchFamily="49" charset="-128"/>
                <a:ea typeface="ＭＳ ゴシック" panose="020B0609070205080204" pitchFamily="49" charset="-128"/>
              </a:rPr>
              <a:t>　　　　口座番号　：４１２８３００</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spcBef>
                <a:spcPct val="20000"/>
              </a:spcBef>
            </a:pPr>
            <a:r>
              <a:rPr lang="ja-JP" altLang="en-US" dirty="0">
                <a:solidFill>
                  <a:schemeClr val="tx1"/>
                </a:solidFill>
                <a:latin typeface="ＭＳ ゴシック" panose="020B0609070205080204" pitchFamily="49" charset="-128"/>
                <a:ea typeface="ＭＳ ゴシック" panose="020B0609070205080204" pitchFamily="49" charset="-128"/>
              </a:rPr>
              <a:t>　　　　口座</a:t>
            </a:r>
            <a:r>
              <a:rPr lang="zh-TW" altLang="en-US" dirty="0">
                <a:solidFill>
                  <a:schemeClr val="tx1"/>
                </a:solidFill>
                <a:latin typeface="ＭＳ ゴシック" panose="020B0609070205080204" pitchFamily="49" charset="-128"/>
                <a:ea typeface="ＭＳ ゴシック" panose="020B0609070205080204" pitchFamily="49" charset="-128"/>
              </a:rPr>
              <a:t>名義</a:t>
            </a:r>
            <a:r>
              <a:rPr lang="ja-JP" altLang="en-US" dirty="0">
                <a:solidFill>
                  <a:schemeClr val="tx1"/>
                </a:solidFill>
                <a:latin typeface="ＭＳ ゴシック" panose="020B0609070205080204" pitchFamily="49" charset="-128"/>
                <a:ea typeface="ＭＳ ゴシック" panose="020B0609070205080204" pitchFamily="49" charset="-128"/>
              </a:rPr>
              <a:t>　</a:t>
            </a:r>
            <a:r>
              <a:rPr lang="zh-TW" altLang="en-US" dirty="0">
                <a:solidFill>
                  <a:schemeClr val="tx1"/>
                </a:solidFill>
                <a:latin typeface="ＭＳ ゴシック" panose="020B0609070205080204" pitchFamily="49" charset="-128"/>
                <a:ea typeface="ＭＳ ゴシック" panose="020B0609070205080204" pitchFamily="49" charset="-128"/>
              </a:rPr>
              <a:t>：福）大阪府社会福祉協議会</a:t>
            </a:r>
            <a:endParaRPr lang="en-US" altLang="zh-TW" dirty="0">
              <a:solidFill>
                <a:schemeClr val="tx1"/>
              </a:solidFill>
              <a:latin typeface="ＭＳ ゴシック" panose="020B0609070205080204" pitchFamily="49" charset="-128"/>
              <a:ea typeface="ＭＳ ゴシック" panose="020B0609070205080204" pitchFamily="49" charset="-128"/>
            </a:endParaRPr>
          </a:p>
          <a:p>
            <a:pPr>
              <a:spcBef>
                <a:spcPct val="20000"/>
              </a:spcBef>
            </a:pPr>
            <a:endParaRPr lang="en-US" altLang="zh-TW" sz="1400" dirty="0">
              <a:solidFill>
                <a:schemeClr val="tx1"/>
              </a:solidFill>
              <a:latin typeface="ＭＳ ゴシック" panose="020B0609070205080204" pitchFamily="49" charset="-128"/>
              <a:ea typeface="ＭＳ ゴシック" panose="020B0609070205080204" pitchFamily="49" charset="-128"/>
            </a:endParaRPr>
          </a:p>
          <a:p>
            <a:pPr>
              <a:spcBef>
                <a:spcPct val="20000"/>
              </a:spcBef>
            </a:pPr>
            <a:r>
              <a:rPr lang="en-US" altLang="ja-JP" dirty="0">
                <a:solidFill>
                  <a:schemeClr val="tx1"/>
                </a:solidFill>
                <a:latin typeface="+mn-ea"/>
                <a:ea typeface="+mn-ea"/>
              </a:rPr>
              <a:t>※</a:t>
            </a:r>
            <a:r>
              <a:rPr lang="ja-JP" altLang="en-US" dirty="0">
                <a:solidFill>
                  <a:schemeClr val="tx1"/>
                </a:solidFill>
                <a:latin typeface="+mn-ea"/>
                <a:ea typeface="+mn-ea"/>
              </a:rPr>
              <a:t>振込手数料は差し引いて送金ください。振込人名義は、「事例番号＋施設名　</a:t>
            </a:r>
            <a:endParaRPr lang="en-US" altLang="ja-JP" dirty="0">
              <a:solidFill>
                <a:schemeClr val="tx1"/>
              </a:solidFill>
              <a:latin typeface="+mn-ea"/>
              <a:ea typeface="+mn-ea"/>
            </a:endParaRPr>
          </a:p>
          <a:p>
            <a:pPr>
              <a:spcBef>
                <a:spcPct val="20000"/>
              </a:spcBef>
            </a:pPr>
            <a:r>
              <a:rPr lang="ja-JP" altLang="en-US" dirty="0">
                <a:solidFill>
                  <a:schemeClr val="tx1"/>
                </a:solidFill>
                <a:latin typeface="+mn-ea"/>
                <a:ea typeface="+mn-ea"/>
              </a:rPr>
              <a:t>　　（</a:t>
            </a:r>
            <a:r>
              <a:rPr lang="ja-JP" altLang="en-US" dirty="0">
                <a:solidFill>
                  <a:schemeClr val="tx1"/>
                </a:solidFill>
                <a:latin typeface="+mn-ea"/>
              </a:rPr>
              <a:t>例：</a:t>
            </a:r>
            <a:r>
              <a:rPr lang="en-US" altLang="ja-JP" dirty="0">
                <a:solidFill>
                  <a:schemeClr val="tx1"/>
                </a:solidFill>
                <a:latin typeface="+mn-ea"/>
              </a:rPr>
              <a:t>2856</a:t>
            </a:r>
            <a:r>
              <a:rPr lang="ja-JP" altLang="en-US" dirty="0">
                <a:solidFill>
                  <a:schemeClr val="tx1"/>
                </a:solidFill>
                <a:latin typeface="+mn-ea"/>
              </a:rPr>
              <a:t>オオサカホーム</a:t>
            </a:r>
            <a:r>
              <a:rPr lang="ja-JP" altLang="en-US" dirty="0">
                <a:solidFill>
                  <a:schemeClr val="tx1"/>
                </a:solidFill>
                <a:latin typeface="+mn-ea"/>
                <a:ea typeface="+mn-ea"/>
              </a:rPr>
              <a:t>」としていただけると助かります。</a:t>
            </a:r>
            <a:endParaRPr lang="en-US" altLang="ja-JP" dirty="0">
              <a:solidFill>
                <a:schemeClr val="tx1"/>
              </a:solidFill>
              <a:latin typeface="+mn-ea"/>
              <a:ea typeface="+mn-ea"/>
            </a:endParaRPr>
          </a:p>
          <a:p>
            <a:pPr>
              <a:spcBef>
                <a:spcPct val="20000"/>
              </a:spcBef>
            </a:pPr>
            <a:r>
              <a:rPr lang="ja-JP" altLang="en-US" dirty="0">
                <a:solidFill>
                  <a:schemeClr val="tx1"/>
                </a:solidFill>
                <a:latin typeface="+mn-ea"/>
                <a:ea typeface="+mn-ea"/>
              </a:rPr>
              <a:t>　　このような入力が難しい場合は、電話で入金日、事例番号をお知らせ下さい。 </a:t>
            </a:r>
            <a:endParaRPr lang="en-US" altLang="ja-JP" dirty="0">
              <a:solidFill>
                <a:schemeClr val="tx1"/>
              </a:solidFill>
              <a:latin typeface="+mn-ea"/>
              <a:ea typeface="+mn-ea"/>
            </a:endParaRPr>
          </a:p>
          <a:p>
            <a:pPr>
              <a:spcBef>
                <a:spcPct val="20000"/>
              </a:spcBef>
            </a:pPr>
            <a:endParaRPr lang="ja-JP" altLang="en-US" sz="1400" dirty="0">
              <a:solidFill>
                <a:schemeClr val="tx1"/>
              </a:solidFill>
              <a:latin typeface="+mn-ea"/>
              <a:ea typeface="+mn-ea"/>
            </a:endParaRPr>
          </a:p>
          <a:p>
            <a:pPr>
              <a:spcBef>
                <a:spcPct val="20000"/>
              </a:spcBef>
            </a:pPr>
            <a:r>
              <a:rPr lang="ja-JP" altLang="en-US" sz="2400" dirty="0">
                <a:solidFill>
                  <a:schemeClr val="tx1"/>
                </a:solidFill>
                <a:latin typeface="+mn-ea"/>
                <a:ea typeface="+mn-ea"/>
              </a:rPr>
              <a:t>方法２：返還金を現金で府社協社会貢献推進室に届ける</a:t>
            </a:r>
            <a:endParaRPr lang="en-US" altLang="ja-JP" sz="2400" dirty="0">
              <a:solidFill>
                <a:schemeClr val="tx1"/>
              </a:solidFill>
              <a:latin typeface="+mn-ea"/>
              <a:ea typeface="+mn-ea"/>
            </a:endParaRPr>
          </a:p>
          <a:p>
            <a:pPr>
              <a:spcBef>
                <a:spcPct val="20000"/>
              </a:spcBef>
            </a:pPr>
            <a:endParaRPr lang="en-US" altLang="ja-JP" sz="1050" dirty="0">
              <a:solidFill>
                <a:schemeClr val="tx1"/>
              </a:solidFill>
              <a:latin typeface="+mn-ea"/>
              <a:ea typeface="+mn-ea"/>
            </a:endParaRPr>
          </a:p>
          <a:p>
            <a:pPr>
              <a:spcBef>
                <a:spcPct val="20000"/>
              </a:spcBef>
            </a:pPr>
            <a:r>
              <a:rPr lang="en-US" altLang="ja-JP" dirty="0">
                <a:solidFill>
                  <a:schemeClr val="tx1"/>
                </a:solidFill>
                <a:latin typeface="+mn-ea"/>
                <a:ea typeface="+mn-ea"/>
              </a:rPr>
              <a:t>※</a:t>
            </a:r>
            <a:r>
              <a:rPr lang="ja-JP" altLang="en-US" dirty="0">
                <a:solidFill>
                  <a:schemeClr val="tx1"/>
                </a:solidFill>
                <a:latin typeface="+mn-ea"/>
                <a:ea typeface="+mn-ea"/>
              </a:rPr>
              <a:t>経済的援助を行う場合は、あらかじめ貴法人（施設）で立て替え、最終的に確定した金額を申請いただいても、もしくは想定される金額を申請し残額を返金いただいても、どちらでも可能です。なお、やむを得ず、</a:t>
            </a:r>
            <a:r>
              <a:rPr lang="en-US" altLang="ja-JP" dirty="0">
                <a:solidFill>
                  <a:schemeClr val="tx1"/>
                </a:solidFill>
                <a:latin typeface="+mn-ea"/>
                <a:ea typeface="+mn-ea"/>
              </a:rPr>
              <a:t>100,001</a:t>
            </a:r>
            <a:r>
              <a:rPr lang="ja-JP" altLang="en-US" dirty="0">
                <a:solidFill>
                  <a:schemeClr val="tx1"/>
                </a:solidFill>
                <a:latin typeface="+mn-ea"/>
                <a:ea typeface="+mn-ea"/>
              </a:rPr>
              <a:t>円以上の社会貢献基金申請を行う場合は、社会貢献基金申請時に別途「理由書」の添付が必要です。 </a:t>
            </a:r>
          </a:p>
        </p:txBody>
      </p:sp>
      <p:sp>
        <p:nvSpPr>
          <p:cNvPr id="8" name="スライド番号プレースホルダー 1"/>
          <p:cNvSpPr>
            <a:spLocks noGrp="1"/>
          </p:cNvSpPr>
          <p:nvPr>
            <p:ph type="sldNum" sz="quarter" idx="12"/>
          </p:nvPr>
        </p:nvSpPr>
        <p:spPr>
          <a:xfrm>
            <a:off x="7010400" y="6465600"/>
            <a:ext cx="2133600" cy="365125"/>
          </a:xfrm>
        </p:spPr>
        <p:txBody>
          <a:bodyPr/>
          <a:lstStyle/>
          <a:p>
            <a:pPr>
              <a:defRPr/>
            </a:pPr>
            <a:r>
              <a:rPr lang="en-US" altLang="ja-JP" sz="1600" dirty="0">
                <a:solidFill>
                  <a:schemeClr val="tx1"/>
                </a:solidFill>
                <a:latin typeface="+mn-ea"/>
                <a:ea typeface="+mn-ea"/>
              </a:rPr>
              <a:t>30</a:t>
            </a:r>
          </a:p>
        </p:txBody>
      </p:sp>
      <p:sp>
        <p:nvSpPr>
          <p:cNvPr id="7" name="角丸四角形 6"/>
          <p:cNvSpPr/>
          <p:nvPr/>
        </p:nvSpPr>
        <p:spPr>
          <a:xfrm>
            <a:off x="107503" y="92512"/>
            <a:ext cx="8928992" cy="43841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hangingPunct="0"/>
            <a:r>
              <a:rPr lang="ja-JP" altLang="en-US" b="1" dirty="0">
                <a:solidFill>
                  <a:prstClr val="white"/>
                </a:solidFill>
              </a:rPr>
              <a:t>参考③　「経済的援助（現物給付）」の残額の精算方法について</a:t>
            </a:r>
            <a:endParaRPr lang="en-US" altLang="ja-JP" b="1" dirty="0">
              <a:solidFill>
                <a:prstClr val="white"/>
              </a:solidFill>
            </a:endParaRPr>
          </a:p>
        </p:txBody>
      </p:sp>
      <p:sp>
        <p:nvSpPr>
          <p:cNvPr id="9" name="正方形/長方形 8"/>
          <p:cNvSpPr/>
          <p:nvPr/>
        </p:nvSpPr>
        <p:spPr>
          <a:xfrm>
            <a:off x="1043607" y="2132856"/>
            <a:ext cx="6120681" cy="1296144"/>
          </a:xfrm>
          <a:prstGeom prst="rect">
            <a:avLst/>
          </a:prstGeom>
          <a:noFill/>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eaLnBrk="0" hangingPunct="0"/>
            <a:endParaRPr lang="ja-JP" altLang="en-US" sz="1800">
              <a:solidFill>
                <a:prstClr val="black"/>
              </a:solidFill>
            </a:endParaRPr>
          </a:p>
        </p:txBody>
      </p:sp>
    </p:spTree>
    <p:extLst>
      <p:ext uri="{BB962C8B-B14F-4D97-AF65-F5344CB8AC3E}">
        <p14:creationId xmlns:p14="http://schemas.microsoft.com/office/powerpoint/2010/main" val="2434631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ChangeArrowheads="1"/>
          </p:cNvSpPr>
          <p:nvPr/>
        </p:nvSpPr>
        <p:spPr bwMode="auto">
          <a:xfrm>
            <a:off x="107503" y="648011"/>
            <a:ext cx="8784977" cy="6093357"/>
          </a:xfrm>
          <a:prstGeom prst="rect">
            <a:avLst/>
          </a:prstGeom>
          <a:noFill/>
          <a:ln w="9525">
            <a:noFill/>
            <a:miter lim="800000"/>
            <a:headEnd/>
            <a:tailEnd/>
          </a:ln>
        </p:spPr>
        <p:txBody>
          <a:bodyPr/>
          <a:lstStyle/>
          <a:p>
            <a:pPr>
              <a:spcBef>
                <a:spcPct val="20000"/>
              </a:spcBef>
            </a:pPr>
            <a:r>
              <a:rPr lang="en-US" altLang="ja-JP" sz="2400" dirty="0">
                <a:solidFill>
                  <a:schemeClr val="tx1"/>
                </a:solidFill>
                <a:latin typeface="+mn-ea"/>
                <a:ea typeface="+mn-ea"/>
              </a:rPr>
              <a:t>○</a:t>
            </a:r>
            <a:r>
              <a:rPr lang="ja-JP" altLang="en-US" sz="2400" dirty="0">
                <a:solidFill>
                  <a:schemeClr val="tx1"/>
                </a:solidFill>
                <a:latin typeface="+mn-ea"/>
                <a:ea typeface="+mn-ea"/>
              </a:rPr>
              <a:t>経済的援助は原則として対象者に給付を行うが、対象者が特に</a:t>
            </a:r>
            <a:endParaRPr lang="en-US" altLang="ja-JP" sz="2400" dirty="0">
              <a:solidFill>
                <a:schemeClr val="tx1"/>
              </a:solidFill>
              <a:latin typeface="+mn-ea"/>
              <a:ea typeface="+mn-ea"/>
            </a:endParaRPr>
          </a:p>
          <a:p>
            <a:pPr>
              <a:spcBef>
                <a:spcPct val="20000"/>
              </a:spcBef>
            </a:pPr>
            <a:r>
              <a:rPr lang="ja-JP" altLang="en-US" sz="2400" dirty="0">
                <a:solidFill>
                  <a:schemeClr val="tx1"/>
                </a:solidFill>
                <a:latin typeface="+mn-ea"/>
                <a:ea typeface="+mn-ea"/>
              </a:rPr>
              <a:t>　費用の返還を希望する場合には、その費用の返還を受け入れる</a:t>
            </a:r>
            <a:endParaRPr lang="en-US" altLang="ja-JP" sz="2400" dirty="0">
              <a:solidFill>
                <a:schemeClr val="tx1"/>
              </a:solidFill>
              <a:latin typeface="+mn-ea"/>
              <a:ea typeface="+mn-ea"/>
            </a:endParaRPr>
          </a:p>
          <a:p>
            <a:pPr>
              <a:spcBef>
                <a:spcPct val="20000"/>
              </a:spcBef>
            </a:pPr>
            <a:r>
              <a:rPr lang="ja-JP" altLang="en-US" sz="2400" dirty="0">
                <a:solidFill>
                  <a:schemeClr val="tx1"/>
                </a:solidFill>
                <a:latin typeface="+mn-ea"/>
                <a:ea typeface="+mn-ea"/>
              </a:rPr>
              <a:t>　こととする。（要綱より）</a:t>
            </a:r>
          </a:p>
          <a:p>
            <a:pPr>
              <a:spcBef>
                <a:spcPct val="20000"/>
              </a:spcBef>
            </a:pPr>
            <a:endParaRPr lang="en-US" altLang="ja-JP" sz="1200" dirty="0">
              <a:solidFill>
                <a:schemeClr val="tx1"/>
              </a:solidFill>
              <a:latin typeface="+mn-ea"/>
              <a:ea typeface="+mn-ea"/>
            </a:endParaRPr>
          </a:p>
          <a:p>
            <a:pPr>
              <a:spcBef>
                <a:spcPct val="20000"/>
              </a:spcBef>
            </a:pPr>
            <a:r>
              <a:rPr lang="ja-JP" altLang="en-US" sz="2400" dirty="0">
                <a:solidFill>
                  <a:schemeClr val="tx1"/>
                </a:solidFill>
                <a:latin typeface="+mn-ea"/>
                <a:ea typeface="+mn-ea"/>
              </a:rPr>
              <a:t>＜考え方＞</a:t>
            </a:r>
            <a:endParaRPr lang="en-US" altLang="ja-JP" sz="2400" dirty="0">
              <a:solidFill>
                <a:schemeClr val="tx1"/>
              </a:solidFill>
              <a:latin typeface="+mn-ea"/>
              <a:ea typeface="+mn-ea"/>
            </a:endParaRPr>
          </a:p>
          <a:p>
            <a:pPr algn="ctr">
              <a:spcBef>
                <a:spcPct val="20000"/>
              </a:spcBef>
            </a:pPr>
            <a:r>
              <a:rPr lang="ja-JP" altLang="en-US" sz="2400" dirty="0">
                <a:solidFill>
                  <a:schemeClr val="tx1"/>
                </a:solidFill>
                <a:latin typeface="+mn-ea"/>
                <a:ea typeface="+mn-ea"/>
              </a:rPr>
              <a:t>これからの生活をいかにして自立し、安定していただくか　</a:t>
            </a:r>
          </a:p>
          <a:p>
            <a:pPr>
              <a:spcBef>
                <a:spcPct val="20000"/>
              </a:spcBef>
            </a:pPr>
            <a:r>
              <a:rPr lang="ja-JP" altLang="en-US" sz="2400" dirty="0">
                <a:solidFill>
                  <a:schemeClr val="tx1"/>
                </a:solidFill>
                <a:latin typeface="+mn-ea"/>
                <a:ea typeface="+mn-ea"/>
              </a:rPr>
              <a:t>　</a:t>
            </a:r>
            <a:endParaRPr lang="en-US" altLang="ja-JP" sz="2400" dirty="0">
              <a:solidFill>
                <a:schemeClr val="tx1"/>
              </a:solidFill>
              <a:latin typeface="+mn-ea"/>
              <a:ea typeface="+mn-ea"/>
            </a:endParaRPr>
          </a:p>
          <a:p>
            <a:pPr>
              <a:spcBef>
                <a:spcPct val="20000"/>
              </a:spcBef>
            </a:pPr>
            <a:endParaRPr lang="ja-JP" altLang="en-US" dirty="0">
              <a:solidFill>
                <a:schemeClr val="tx1"/>
              </a:solidFill>
              <a:latin typeface="+mn-ea"/>
              <a:ea typeface="+mn-ea"/>
            </a:endParaRPr>
          </a:p>
          <a:p>
            <a:pPr>
              <a:spcBef>
                <a:spcPct val="20000"/>
              </a:spcBef>
            </a:pPr>
            <a:r>
              <a:rPr lang="ja-JP" altLang="en-US" sz="2400" dirty="0">
                <a:solidFill>
                  <a:schemeClr val="tx1"/>
                </a:solidFill>
                <a:latin typeface="+mn-ea"/>
                <a:ea typeface="+mn-ea"/>
              </a:rPr>
              <a:t>　　　例えば、返還することが、本人の就労、生活意欲の向上に</a:t>
            </a:r>
            <a:endParaRPr lang="en-US" altLang="ja-JP" sz="2400" dirty="0">
              <a:solidFill>
                <a:schemeClr val="tx1"/>
              </a:solidFill>
              <a:latin typeface="+mn-ea"/>
              <a:ea typeface="+mn-ea"/>
            </a:endParaRPr>
          </a:p>
          <a:p>
            <a:pPr>
              <a:spcBef>
                <a:spcPct val="20000"/>
              </a:spcBef>
            </a:pPr>
            <a:r>
              <a:rPr lang="ja-JP" altLang="en-US" sz="2400" dirty="0">
                <a:solidFill>
                  <a:schemeClr val="tx1"/>
                </a:solidFill>
                <a:latin typeface="+mn-ea"/>
                <a:ea typeface="+mn-ea"/>
              </a:rPr>
              <a:t>　　　つながるならば、その場合は返還を受入れる。</a:t>
            </a:r>
            <a:endParaRPr lang="en-US" altLang="ja-JP" sz="2400" dirty="0">
              <a:solidFill>
                <a:schemeClr val="tx1"/>
              </a:solidFill>
              <a:latin typeface="+mn-ea"/>
              <a:ea typeface="+mn-ea"/>
            </a:endParaRPr>
          </a:p>
          <a:p>
            <a:pPr>
              <a:spcBef>
                <a:spcPct val="20000"/>
              </a:spcBef>
            </a:pPr>
            <a:endParaRPr lang="en-US" altLang="ja-JP" sz="1200" dirty="0">
              <a:solidFill>
                <a:schemeClr val="tx1"/>
              </a:solidFill>
              <a:latin typeface="+mn-ea"/>
              <a:ea typeface="+mn-ea"/>
            </a:endParaRPr>
          </a:p>
          <a:p>
            <a:pPr>
              <a:spcBef>
                <a:spcPct val="20000"/>
              </a:spcBef>
            </a:pPr>
            <a:r>
              <a:rPr lang="ja-JP" altLang="en-US" sz="2400" dirty="0">
                <a:solidFill>
                  <a:schemeClr val="tx1"/>
                </a:solidFill>
                <a:latin typeface="+mn-ea"/>
                <a:ea typeface="+mn-ea"/>
              </a:rPr>
              <a:t>○「経済的援助（現物給付）」は、あくまで給付による支援であり、</a:t>
            </a:r>
            <a:endParaRPr lang="en-US" altLang="ja-JP" sz="2400" dirty="0">
              <a:solidFill>
                <a:schemeClr val="tx1"/>
              </a:solidFill>
              <a:latin typeface="+mn-ea"/>
              <a:ea typeface="+mn-ea"/>
            </a:endParaRPr>
          </a:p>
          <a:p>
            <a:pPr>
              <a:spcBef>
                <a:spcPct val="20000"/>
              </a:spcBef>
            </a:pPr>
            <a:r>
              <a:rPr lang="ja-JP" altLang="en-US" sz="2400" dirty="0">
                <a:solidFill>
                  <a:schemeClr val="tx1"/>
                </a:solidFill>
                <a:latin typeface="+mn-ea"/>
                <a:ea typeface="+mn-ea"/>
              </a:rPr>
              <a:t>　　「貸付金」や「小口融資」ではありません。</a:t>
            </a:r>
            <a:endParaRPr lang="en-US" altLang="ja-JP" sz="2400" dirty="0">
              <a:solidFill>
                <a:schemeClr val="tx1"/>
              </a:solidFill>
              <a:latin typeface="+mn-ea"/>
              <a:ea typeface="+mn-ea"/>
            </a:endParaRPr>
          </a:p>
          <a:p>
            <a:pPr>
              <a:spcBef>
                <a:spcPct val="20000"/>
              </a:spcBef>
            </a:pPr>
            <a:r>
              <a:rPr lang="ja-JP" altLang="en-US" sz="2400" dirty="0">
                <a:solidFill>
                  <a:schemeClr val="tx1"/>
                </a:solidFill>
                <a:latin typeface="+mn-ea"/>
                <a:ea typeface="+mn-ea"/>
              </a:rPr>
              <a:t>○</a:t>
            </a:r>
            <a:r>
              <a:rPr lang="ja-JP" altLang="en-US" sz="2400" dirty="0">
                <a:solidFill>
                  <a:schemeClr val="tx1"/>
                </a:solidFill>
                <a:latin typeface="+mn-ea"/>
              </a:rPr>
              <a:t>「経済的援助（現物給付）」は、原則として一度限りであり、返還を　</a:t>
            </a:r>
            <a:endParaRPr lang="en-US" altLang="ja-JP" sz="2400" dirty="0">
              <a:solidFill>
                <a:schemeClr val="tx1"/>
              </a:solidFill>
              <a:latin typeface="+mn-ea"/>
            </a:endParaRPr>
          </a:p>
          <a:p>
            <a:pPr>
              <a:spcBef>
                <a:spcPct val="20000"/>
              </a:spcBef>
            </a:pPr>
            <a:r>
              <a:rPr lang="ja-JP" altLang="en-US" sz="2400" dirty="0">
                <a:solidFill>
                  <a:schemeClr val="tx1"/>
                </a:solidFill>
                <a:latin typeface="+mn-ea"/>
              </a:rPr>
              <a:t>　　行うことで、繰り返し、支援を受けられるものではありません。</a:t>
            </a:r>
            <a:endParaRPr lang="en-US" altLang="ja-JP" sz="2400" dirty="0">
              <a:solidFill>
                <a:schemeClr val="tx1"/>
              </a:solidFill>
              <a:latin typeface="+mn-ea"/>
            </a:endParaRPr>
          </a:p>
        </p:txBody>
      </p:sp>
      <p:sp>
        <p:nvSpPr>
          <p:cNvPr id="2" name="下矢印 1"/>
          <p:cNvSpPr/>
          <p:nvPr/>
        </p:nvSpPr>
        <p:spPr>
          <a:xfrm>
            <a:off x="4031939" y="3258011"/>
            <a:ext cx="1080120" cy="46801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8" name="スライド番号プレースホルダー 1"/>
          <p:cNvSpPr>
            <a:spLocks noGrp="1"/>
          </p:cNvSpPr>
          <p:nvPr>
            <p:ph type="sldNum" sz="quarter" idx="12"/>
          </p:nvPr>
        </p:nvSpPr>
        <p:spPr>
          <a:xfrm>
            <a:off x="7010400" y="6465600"/>
            <a:ext cx="2133600" cy="365125"/>
          </a:xfrm>
        </p:spPr>
        <p:txBody>
          <a:bodyPr/>
          <a:lstStyle/>
          <a:p>
            <a:pPr>
              <a:defRPr/>
            </a:pPr>
            <a:r>
              <a:rPr lang="en-US" altLang="ja-JP" sz="1600" dirty="0">
                <a:solidFill>
                  <a:schemeClr val="tx1"/>
                </a:solidFill>
                <a:latin typeface="+mn-ea"/>
                <a:ea typeface="+mn-ea"/>
              </a:rPr>
              <a:t>31</a:t>
            </a:r>
          </a:p>
        </p:txBody>
      </p:sp>
      <p:sp>
        <p:nvSpPr>
          <p:cNvPr id="7" name="角丸四角形 6"/>
          <p:cNvSpPr/>
          <p:nvPr/>
        </p:nvSpPr>
        <p:spPr>
          <a:xfrm>
            <a:off x="107503" y="92512"/>
            <a:ext cx="8928992" cy="43841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0" hangingPunct="0"/>
            <a:r>
              <a:rPr lang="ja-JP" altLang="en-US" b="1" dirty="0">
                <a:solidFill>
                  <a:prstClr val="white"/>
                </a:solidFill>
              </a:rPr>
              <a:t>参考④　「経済的援助（現物給付）」の対象者からの返金受け入れについて</a:t>
            </a:r>
            <a:endParaRPr lang="en-US" altLang="ja-JP" b="1" dirty="0">
              <a:solidFill>
                <a:prstClr val="white"/>
              </a:solidFill>
            </a:endParaRPr>
          </a:p>
        </p:txBody>
      </p:sp>
      <p:sp>
        <p:nvSpPr>
          <p:cNvPr id="9" name="正方形/長方形 8"/>
          <p:cNvSpPr/>
          <p:nvPr/>
        </p:nvSpPr>
        <p:spPr>
          <a:xfrm>
            <a:off x="107503" y="2132856"/>
            <a:ext cx="8928992" cy="2664296"/>
          </a:xfrm>
          <a:prstGeom prst="rect">
            <a:avLst/>
          </a:prstGeom>
          <a:noFill/>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eaLnBrk="0" hangingPunct="0"/>
            <a:endParaRPr lang="ja-JP" altLang="en-US" sz="1800">
              <a:solidFill>
                <a:prstClr val="black"/>
              </a:solidFill>
            </a:endParaRPr>
          </a:p>
        </p:txBody>
      </p:sp>
    </p:spTree>
    <p:extLst>
      <p:ext uri="{BB962C8B-B14F-4D97-AF65-F5344CB8AC3E}">
        <p14:creationId xmlns:p14="http://schemas.microsoft.com/office/powerpoint/2010/main" val="2597660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図 3"/>
          <p:cNvPicPr>
            <a:picLocks noChangeAspect="1" noChangeArrowheads="1"/>
          </p:cNvPicPr>
          <p:nvPr/>
        </p:nvPicPr>
        <p:blipFill>
          <a:blip r:embed="rId2"/>
          <a:srcRect l="16263" t="16209" r="16045" b="5214"/>
          <a:stretch>
            <a:fillRect/>
          </a:stretch>
        </p:blipFill>
        <p:spPr bwMode="auto">
          <a:xfrm>
            <a:off x="178692" y="1216644"/>
            <a:ext cx="8713788" cy="5596732"/>
          </a:xfrm>
          <a:prstGeom prst="rect">
            <a:avLst/>
          </a:prstGeom>
          <a:noFill/>
          <a:ln w="9525">
            <a:noFill/>
            <a:miter lim="800000"/>
            <a:headEnd/>
            <a:tailEnd/>
          </a:ln>
        </p:spPr>
      </p:pic>
      <p:sp>
        <p:nvSpPr>
          <p:cNvPr id="3" name="スライド番号プレースホルダー 2"/>
          <p:cNvSpPr>
            <a:spLocks noGrp="1"/>
          </p:cNvSpPr>
          <p:nvPr>
            <p:ph type="sldNum" sz="quarter" idx="12"/>
          </p:nvPr>
        </p:nvSpPr>
        <p:spPr>
          <a:xfrm>
            <a:off x="7010400" y="6478176"/>
            <a:ext cx="2133600" cy="365125"/>
          </a:xfrm>
        </p:spPr>
        <p:txBody>
          <a:bodyPr/>
          <a:lstStyle/>
          <a:p>
            <a:pPr>
              <a:defRPr/>
            </a:pPr>
            <a:r>
              <a:rPr lang="en-US" altLang="ja-JP" sz="1600" dirty="0">
                <a:solidFill>
                  <a:schemeClr val="tx1"/>
                </a:solidFill>
                <a:latin typeface="+mn-ea"/>
                <a:ea typeface="+mn-ea"/>
              </a:rPr>
              <a:t>32</a:t>
            </a:r>
            <a:endParaRPr lang="en-US" altLang="ja-JP" dirty="0">
              <a:solidFill>
                <a:schemeClr val="tx1"/>
              </a:solidFill>
              <a:latin typeface="+mn-ea"/>
              <a:ea typeface="+mn-ea"/>
            </a:endParaRPr>
          </a:p>
        </p:txBody>
      </p:sp>
      <p:sp>
        <p:nvSpPr>
          <p:cNvPr id="7" name="円/楕円 6"/>
          <p:cNvSpPr/>
          <p:nvPr/>
        </p:nvSpPr>
        <p:spPr>
          <a:xfrm>
            <a:off x="5676337" y="4037799"/>
            <a:ext cx="911887" cy="432569"/>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endParaRPr lang="ja-JP" altLang="en-US"/>
          </a:p>
        </p:txBody>
      </p:sp>
      <p:sp>
        <p:nvSpPr>
          <p:cNvPr id="11" name="正方形/長方形 10"/>
          <p:cNvSpPr/>
          <p:nvPr/>
        </p:nvSpPr>
        <p:spPr>
          <a:xfrm>
            <a:off x="66239" y="557404"/>
            <a:ext cx="8928919" cy="639348"/>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r>
              <a:rPr lang="ja-JP" altLang="en-US" sz="1800" dirty="0">
                <a:solidFill>
                  <a:schemeClr val="tx1"/>
                </a:solidFill>
                <a:latin typeface="ＭＳ Ｐゴシック" panose="020B0600070205080204" pitchFamily="50" charset="-128"/>
              </a:rPr>
              <a:t>生活困窮者レスキュー事業における相談支援が終結した場合、</a:t>
            </a:r>
            <a:endParaRPr lang="en-US" altLang="ja-JP" sz="1800" dirty="0">
              <a:solidFill>
                <a:schemeClr val="tx1"/>
              </a:solidFill>
              <a:latin typeface="ＭＳ Ｐゴシック" panose="020B0600070205080204" pitchFamily="50" charset="-128"/>
            </a:endParaRPr>
          </a:p>
          <a:p>
            <a:pPr algn="ctr">
              <a:spcBef>
                <a:spcPct val="20000"/>
              </a:spcBef>
              <a:buClr>
                <a:schemeClr val="tx2"/>
              </a:buClr>
              <a:buSzPct val="60000"/>
              <a:defRPr/>
            </a:pPr>
            <a:r>
              <a:rPr lang="ja-JP" altLang="en-US" sz="1800" dirty="0">
                <a:solidFill>
                  <a:schemeClr val="tx1"/>
                </a:solidFill>
                <a:latin typeface="ＭＳ Ｐゴシック" panose="020B0600070205080204" pitchFamily="50" charset="-128"/>
              </a:rPr>
              <a:t>支援終結記録を入力してください。</a:t>
            </a:r>
          </a:p>
        </p:txBody>
      </p:sp>
      <p:sp>
        <p:nvSpPr>
          <p:cNvPr id="13" name="円/楕円 12"/>
          <p:cNvSpPr/>
          <p:nvPr/>
        </p:nvSpPr>
        <p:spPr>
          <a:xfrm>
            <a:off x="66239" y="4015010"/>
            <a:ext cx="1691680" cy="432569"/>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endParaRPr lang="ja-JP" altLang="en-US"/>
          </a:p>
        </p:txBody>
      </p:sp>
      <p:sp>
        <p:nvSpPr>
          <p:cNvPr id="14" name="円/楕円 13"/>
          <p:cNvSpPr/>
          <p:nvPr/>
        </p:nvSpPr>
        <p:spPr>
          <a:xfrm>
            <a:off x="6588224" y="4037800"/>
            <a:ext cx="962186" cy="432569"/>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endParaRPr lang="ja-JP" altLang="en-US"/>
          </a:p>
        </p:txBody>
      </p:sp>
      <p:sp>
        <p:nvSpPr>
          <p:cNvPr id="12" name="角丸四角形吹き出し 11"/>
          <p:cNvSpPr/>
          <p:nvPr/>
        </p:nvSpPr>
        <p:spPr>
          <a:xfrm>
            <a:off x="2051720" y="4705590"/>
            <a:ext cx="6192937" cy="1742661"/>
          </a:xfrm>
          <a:prstGeom prst="wedgeRoundRectCallout">
            <a:avLst>
              <a:gd name="adj1" fmla="val 32950"/>
              <a:gd name="adj2" fmla="val -7134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spcBef>
                <a:spcPct val="20000"/>
              </a:spcBef>
              <a:buClr>
                <a:schemeClr val="tx2"/>
              </a:buClr>
              <a:buSzPct val="60000"/>
              <a:defRPr/>
            </a:pPr>
            <a:r>
              <a:rPr lang="ja-JP" altLang="en-US" sz="1800" dirty="0">
                <a:solidFill>
                  <a:schemeClr val="tx1"/>
                </a:solidFill>
              </a:rPr>
              <a:t>「支援終結記録」の「追記・編集」から内容を入力してください。</a:t>
            </a:r>
            <a:endParaRPr lang="en-US" altLang="ja-JP" sz="1800" dirty="0">
              <a:solidFill>
                <a:schemeClr val="tx1"/>
              </a:solidFill>
            </a:endParaRPr>
          </a:p>
          <a:p>
            <a:pPr algn="ctr">
              <a:spcBef>
                <a:spcPct val="20000"/>
              </a:spcBef>
              <a:buClr>
                <a:schemeClr val="tx2"/>
              </a:buClr>
              <a:buSzPct val="60000"/>
              <a:defRPr/>
            </a:pPr>
            <a:r>
              <a:rPr lang="ja-JP" altLang="en-US" sz="1800" dirty="0">
                <a:solidFill>
                  <a:schemeClr val="tx1"/>
                </a:solidFill>
              </a:rPr>
              <a:t>入力完了後、「印刷（</a:t>
            </a:r>
            <a:r>
              <a:rPr lang="en-US" altLang="ja-JP" sz="1800" dirty="0">
                <a:solidFill>
                  <a:schemeClr val="tx1"/>
                </a:solidFill>
              </a:rPr>
              <a:t>PDF</a:t>
            </a:r>
            <a:r>
              <a:rPr lang="ja-JP" altLang="en-US" sz="1800" dirty="0">
                <a:solidFill>
                  <a:schemeClr val="tx1"/>
                </a:solidFill>
              </a:rPr>
              <a:t>）」で印刷し、</a:t>
            </a:r>
          </a:p>
          <a:p>
            <a:pPr algn="ctr">
              <a:spcBef>
                <a:spcPct val="20000"/>
              </a:spcBef>
              <a:buClr>
                <a:schemeClr val="tx2"/>
              </a:buClr>
              <a:buSzPct val="60000"/>
              <a:defRPr/>
            </a:pPr>
            <a:r>
              <a:rPr lang="ja-JP" altLang="en-US" sz="1800" dirty="0">
                <a:solidFill>
                  <a:schemeClr val="tx1"/>
                </a:solidFill>
              </a:rPr>
              <a:t>経済的援助を行った場合は</a:t>
            </a:r>
            <a:endParaRPr lang="en-US" altLang="ja-JP" sz="1800" dirty="0">
              <a:solidFill>
                <a:schemeClr val="tx1"/>
              </a:solidFill>
            </a:endParaRPr>
          </a:p>
          <a:p>
            <a:pPr algn="ctr">
              <a:spcBef>
                <a:spcPct val="20000"/>
              </a:spcBef>
              <a:buClr>
                <a:schemeClr val="tx2"/>
              </a:buClr>
              <a:buSzPct val="60000"/>
              <a:defRPr/>
            </a:pPr>
            <a:r>
              <a:rPr lang="ja-JP" altLang="en-US" sz="1800" dirty="0">
                <a:solidFill>
                  <a:schemeClr val="tx1"/>
                </a:solidFill>
              </a:rPr>
              <a:t>「申請用紙（原本）」「領収書（コピー）」を添付し、</a:t>
            </a:r>
            <a:endParaRPr lang="en-US" altLang="ja-JP" sz="1800" dirty="0">
              <a:solidFill>
                <a:schemeClr val="tx1"/>
              </a:solidFill>
            </a:endParaRPr>
          </a:p>
          <a:p>
            <a:pPr algn="ctr">
              <a:spcBef>
                <a:spcPct val="20000"/>
              </a:spcBef>
              <a:buClr>
                <a:schemeClr val="tx2"/>
              </a:buClr>
              <a:buSzPct val="60000"/>
              <a:defRPr/>
            </a:pPr>
            <a:r>
              <a:rPr lang="ja-JP" altLang="en-US" sz="1800" dirty="0">
                <a:solidFill>
                  <a:schemeClr val="tx1"/>
                </a:solidFill>
              </a:rPr>
              <a:t>大阪府社協社会貢献推進室まで郵送をお願いします。</a:t>
            </a:r>
            <a:endParaRPr lang="en-US" altLang="ja-JP" sz="1800" dirty="0">
              <a:solidFill>
                <a:schemeClr val="tx1"/>
              </a:solidFill>
            </a:endParaRPr>
          </a:p>
        </p:txBody>
      </p:sp>
      <p:sp>
        <p:nvSpPr>
          <p:cNvPr id="15" name="角丸四角形 14"/>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schemeClr val="bg1"/>
                </a:solidFill>
              </a:rPr>
              <a:t>４－６　総合生活相談支援機能＜新規相談受付／支援終結記録①＞</a:t>
            </a:r>
          </a:p>
        </p:txBody>
      </p:sp>
    </p:spTree>
    <p:extLst>
      <p:ext uri="{BB962C8B-B14F-4D97-AF65-F5344CB8AC3E}">
        <p14:creationId xmlns:p14="http://schemas.microsoft.com/office/powerpoint/2010/main" val="3058534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65600"/>
            <a:ext cx="2133600" cy="365125"/>
          </a:xfrm>
        </p:spPr>
        <p:txBody>
          <a:bodyPr/>
          <a:lstStyle/>
          <a:p>
            <a:pPr>
              <a:defRPr/>
            </a:pPr>
            <a:r>
              <a:rPr lang="en-US" altLang="ja-JP" sz="1600" dirty="0">
                <a:solidFill>
                  <a:schemeClr val="tx1"/>
                </a:solidFill>
                <a:latin typeface="+mn-ea"/>
                <a:ea typeface="+mn-ea"/>
              </a:rPr>
              <a:t>33</a:t>
            </a:r>
          </a:p>
        </p:txBody>
      </p:sp>
      <p:pic>
        <p:nvPicPr>
          <p:cNvPr id="61442" name="図 3"/>
          <p:cNvPicPr>
            <a:picLocks noChangeAspect="1" noChangeArrowheads="1"/>
          </p:cNvPicPr>
          <p:nvPr/>
        </p:nvPicPr>
        <p:blipFill rotWithShape="1">
          <a:blip r:embed="rId2"/>
          <a:srcRect t="13187" r="1556" b="8786"/>
          <a:stretch/>
        </p:blipFill>
        <p:spPr bwMode="auto">
          <a:xfrm>
            <a:off x="323528" y="1272055"/>
            <a:ext cx="8460481" cy="5570615"/>
          </a:xfrm>
          <a:prstGeom prst="rect">
            <a:avLst/>
          </a:prstGeom>
          <a:noFill/>
          <a:ln w="9525">
            <a:solidFill>
              <a:schemeClr val="tx1"/>
            </a:solidFill>
            <a:miter lim="800000"/>
            <a:headEnd/>
            <a:tailEnd/>
          </a:ln>
        </p:spPr>
      </p:pic>
      <p:sp>
        <p:nvSpPr>
          <p:cNvPr id="8" name="正方形/長方形 7"/>
          <p:cNvSpPr/>
          <p:nvPr/>
        </p:nvSpPr>
        <p:spPr>
          <a:xfrm>
            <a:off x="530388" y="725912"/>
            <a:ext cx="8136904" cy="375234"/>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r>
              <a:rPr lang="ja-JP" altLang="en-US" sz="1800" dirty="0">
                <a:solidFill>
                  <a:schemeClr val="tx1"/>
                </a:solidFill>
                <a:latin typeface="ＭＳ Ｐゴシック" panose="020B0600070205080204" pitchFamily="50" charset="-128"/>
              </a:rPr>
              <a:t>支援終結記録の印刷出力イメージです。</a:t>
            </a:r>
          </a:p>
        </p:txBody>
      </p:sp>
      <p:sp>
        <p:nvSpPr>
          <p:cNvPr id="6" name="角丸四角形 5"/>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dirty="0">
                <a:solidFill>
                  <a:schemeClr val="bg1"/>
                </a:solidFill>
              </a:rPr>
              <a:t>４－６　総合生活相談支援機能＜新規相談受付／支援終結記録②＞</a:t>
            </a:r>
          </a:p>
        </p:txBody>
      </p:sp>
    </p:spTree>
    <p:extLst>
      <p:ext uri="{BB962C8B-B14F-4D97-AF65-F5344CB8AC3E}">
        <p14:creationId xmlns:p14="http://schemas.microsoft.com/office/powerpoint/2010/main" val="2188242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9715" t="11610" r="16814" b="9641"/>
          <a:stretch/>
        </p:blipFill>
        <p:spPr>
          <a:xfrm>
            <a:off x="179512" y="1267198"/>
            <a:ext cx="8845084" cy="5330154"/>
          </a:xfrm>
          <a:prstGeom prst="rect">
            <a:avLst/>
          </a:prstGeom>
        </p:spPr>
      </p:pic>
      <p:sp>
        <p:nvSpPr>
          <p:cNvPr id="3" name="スライド番号プレースホルダー 2"/>
          <p:cNvSpPr>
            <a:spLocks noGrp="1"/>
          </p:cNvSpPr>
          <p:nvPr>
            <p:ph type="sldNum" sz="quarter" idx="12"/>
          </p:nvPr>
        </p:nvSpPr>
        <p:spPr>
          <a:xfrm>
            <a:off x="7010400" y="6478176"/>
            <a:ext cx="2133600" cy="365125"/>
          </a:xfrm>
        </p:spPr>
        <p:txBody>
          <a:bodyPr/>
          <a:lstStyle/>
          <a:p>
            <a:pPr>
              <a:defRPr/>
            </a:pPr>
            <a:r>
              <a:rPr lang="en-US" altLang="ja-JP" sz="1600" dirty="0">
                <a:solidFill>
                  <a:schemeClr val="tx1"/>
                </a:solidFill>
                <a:latin typeface="+mn-ea"/>
                <a:ea typeface="+mn-ea"/>
              </a:rPr>
              <a:t>34</a:t>
            </a:r>
            <a:endParaRPr lang="en-US" altLang="ja-JP" dirty="0">
              <a:solidFill>
                <a:schemeClr val="tx1"/>
              </a:solidFill>
              <a:latin typeface="+mn-ea"/>
              <a:ea typeface="+mn-ea"/>
            </a:endParaRPr>
          </a:p>
        </p:txBody>
      </p:sp>
      <p:sp>
        <p:nvSpPr>
          <p:cNvPr id="11" name="正方形/長方形 10"/>
          <p:cNvSpPr/>
          <p:nvPr/>
        </p:nvSpPr>
        <p:spPr>
          <a:xfrm>
            <a:off x="67525" y="551451"/>
            <a:ext cx="8927634" cy="645301"/>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社会貢献基金の入金、経済的援助による出金、終結にともなう精算、支援対象者本人からの返還金など、社会貢献基金の出納記録ができます。</a:t>
            </a:r>
            <a:endParaRPr lang="en-US" altLang="ja-JP" sz="1800" dirty="0">
              <a:solidFill>
                <a:schemeClr val="tx1"/>
              </a:solidFill>
              <a:latin typeface="ＭＳ Ｐゴシック" panose="020B0600070205080204" pitchFamily="50" charset="-128"/>
            </a:endParaRPr>
          </a:p>
        </p:txBody>
      </p:sp>
      <p:sp>
        <p:nvSpPr>
          <p:cNvPr id="12" name="角丸四角形吹き出し 11"/>
          <p:cNvSpPr/>
          <p:nvPr/>
        </p:nvSpPr>
        <p:spPr>
          <a:xfrm>
            <a:off x="3906260" y="4874134"/>
            <a:ext cx="4715694" cy="648072"/>
          </a:xfrm>
          <a:prstGeom prst="wedgeRoundRectCallout">
            <a:avLst>
              <a:gd name="adj1" fmla="val -4847"/>
              <a:gd name="adj2" fmla="val 10569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spcBef>
                <a:spcPct val="20000"/>
              </a:spcBef>
              <a:buClr>
                <a:schemeClr val="tx2"/>
              </a:buClr>
              <a:buSzPct val="60000"/>
              <a:defRPr/>
            </a:pPr>
            <a:r>
              <a:rPr lang="ja-JP" altLang="en-US" sz="1800" dirty="0">
                <a:solidFill>
                  <a:schemeClr val="tx1"/>
                </a:solidFill>
              </a:rPr>
              <a:t>「追記・編集」から内容を入力してください。</a:t>
            </a:r>
            <a:endParaRPr lang="en-US" altLang="ja-JP" sz="1800" dirty="0">
              <a:solidFill>
                <a:schemeClr val="tx1"/>
              </a:solidFill>
            </a:endParaRPr>
          </a:p>
        </p:txBody>
      </p:sp>
      <p:sp>
        <p:nvSpPr>
          <p:cNvPr id="13" name="円/楕円 12"/>
          <p:cNvSpPr/>
          <p:nvPr/>
        </p:nvSpPr>
        <p:spPr>
          <a:xfrm>
            <a:off x="1619672" y="5915302"/>
            <a:ext cx="2232248" cy="432569"/>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endParaRPr lang="ja-JP" altLang="en-US"/>
          </a:p>
        </p:txBody>
      </p:sp>
      <p:sp>
        <p:nvSpPr>
          <p:cNvPr id="15" name="円/楕円 14"/>
          <p:cNvSpPr/>
          <p:nvPr/>
        </p:nvSpPr>
        <p:spPr>
          <a:xfrm>
            <a:off x="5724128" y="5915302"/>
            <a:ext cx="1079959" cy="432569"/>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endParaRPr lang="ja-JP" altLang="en-US"/>
          </a:p>
        </p:txBody>
      </p:sp>
      <p:sp>
        <p:nvSpPr>
          <p:cNvPr id="14" name="角丸四角形 13"/>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４－７　総合生活相談支援機能＜新規相談受付／社会貢献基金出納記録①＞</a:t>
            </a:r>
          </a:p>
        </p:txBody>
      </p:sp>
    </p:spTree>
    <p:extLst>
      <p:ext uri="{BB962C8B-B14F-4D97-AF65-F5344CB8AC3E}">
        <p14:creationId xmlns:p14="http://schemas.microsoft.com/office/powerpoint/2010/main" val="2409977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12367" t="13578" r="12920" b="4720"/>
          <a:stretch/>
        </p:blipFill>
        <p:spPr>
          <a:xfrm>
            <a:off x="34259" y="1317955"/>
            <a:ext cx="8821215" cy="5423413"/>
          </a:xfrm>
          <a:prstGeom prst="rect">
            <a:avLst/>
          </a:prstGeom>
        </p:spPr>
      </p:pic>
      <p:sp>
        <p:nvSpPr>
          <p:cNvPr id="3" name="スライド番号プレースホルダー 2"/>
          <p:cNvSpPr>
            <a:spLocks noGrp="1"/>
          </p:cNvSpPr>
          <p:nvPr>
            <p:ph type="sldNum" sz="quarter" idx="12"/>
          </p:nvPr>
        </p:nvSpPr>
        <p:spPr>
          <a:xfrm>
            <a:off x="7010400" y="6478176"/>
            <a:ext cx="2133600" cy="365125"/>
          </a:xfrm>
        </p:spPr>
        <p:txBody>
          <a:bodyPr/>
          <a:lstStyle/>
          <a:p>
            <a:pPr>
              <a:defRPr/>
            </a:pPr>
            <a:r>
              <a:rPr lang="en-US" altLang="ja-JP" sz="1600" dirty="0">
                <a:solidFill>
                  <a:schemeClr val="tx1"/>
                </a:solidFill>
                <a:latin typeface="+mn-ea"/>
                <a:ea typeface="+mn-ea"/>
              </a:rPr>
              <a:t>35</a:t>
            </a:r>
          </a:p>
        </p:txBody>
      </p:sp>
      <p:sp>
        <p:nvSpPr>
          <p:cNvPr id="11" name="正方形/長方形 10"/>
          <p:cNvSpPr/>
          <p:nvPr/>
        </p:nvSpPr>
        <p:spPr>
          <a:xfrm>
            <a:off x="75596" y="573235"/>
            <a:ext cx="8960900" cy="695525"/>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社会貢献基金の入金、経済的援助による出金、終結にともなう精算、支援対象者本人からの返還金など、社会貢献基金の出納記録ができます。</a:t>
            </a:r>
            <a:endParaRPr lang="en-US" altLang="ja-JP" sz="1800" dirty="0">
              <a:solidFill>
                <a:schemeClr val="tx1"/>
              </a:solidFill>
              <a:latin typeface="ＭＳ Ｐゴシック" panose="020B0600070205080204" pitchFamily="50" charset="-128"/>
            </a:endParaRPr>
          </a:p>
        </p:txBody>
      </p:sp>
      <p:sp>
        <p:nvSpPr>
          <p:cNvPr id="12" name="角丸四角形吹き出し 11"/>
          <p:cNvSpPr/>
          <p:nvPr/>
        </p:nvSpPr>
        <p:spPr>
          <a:xfrm>
            <a:off x="134344" y="3974068"/>
            <a:ext cx="3105508" cy="1162142"/>
          </a:xfrm>
          <a:prstGeom prst="wedgeRoundRectCallout">
            <a:avLst>
              <a:gd name="adj1" fmla="val -4848"/>
              <a:gd name="adj2" fmla="val 942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spcBef>
                <a:spcPct val="20000"/>
              </a:spcBef>
              <a:buClr>
                <a:schemeClr val="tx2"/>
              </a:buClr>
              <a:buSzPct val="60000"/>
              <a:defRPr/>
            </a:pPr>
            <a:r>
              <a:rPr lang="ja-JP" altLang="en-US" sz="1800" dirty="0">
                <a:solidFill>
                  <a:schemeClr val="tx1"/>
                </a:solidFill>
              </a:rPr>
              <a:t>出納記録を新規・追加で作成する場合は、ここをクリックし、内容を入力してください。</a:t>
            </a:r>
            <a:endParaRPr lang="en-US" altLang="ja-JP" sz="1800" dirty="0">
              <a:solidFill>
                <a:schemeClr val="tx1"/>
              </a:solidFill>
            </a:endParaRPr>
          </a:p>
        </p:txBody>
      </p:sp>
      <p:sp>
        <p:nvSpPr>
          <p:cNvPr id="13" name="円/楕円 12"/>
          <p:cNvSpPr/>
          <p:nvPr/>
        </p:nvSpPr>
        <p:spPr>
          <a:xfrm>
            <a:off x="1115616" y="5687957"/>
            <a:ext cx="1907718" cy="432048"/>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endParaRPr lang="ja-JP" altLang="en-US"/>
          </a:p>
        </p:txBody>
      </p:sp>
      <p:sp>
        <p:nvSpPr>
          <p:cNvPr id="14" name="円/楕円 13"/>
          <p:cNvSpPr/>
          <p:nvPr/>
        </p:nvSpPr>
        <p:spPr>
          <a:xfrm>
            <a:off x="3039539" y="5687957"/>
            <a:ext cx="1152128" cy="432048"/>
          </a:xfrm>
          <a:prstGeom prst="ellipse">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endParaRPr lang="ja-JP" altLang="en-US"/>
          </a:p>
        </p:txBody>
      </p:sp>
      <p:sp>
        <p:nvSpPr>
          <p:cNvPr id="16" name="角丸四角形吹き出し 15"/>
          <p:cNvSpPr/>
          <p:nvPr/>
        </p:nvSpPr>
        <p:spPr>
          <a:xfrm>
            <a:off x="3743908" y="4075680"/>
            <a:ext cx="2664296" cy="1162142"/>
          </a:xfrm>
          <a:prstGeom prst="wedgeRoundRectCallout">
            <a:avLst>
              <a:gd name="adj1" fmla="val -38499"/>
              <a:gd name="adj2" fmla="val 967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spcBef>
                <a:spcPct val="20000"/>
              </a:spcBef>
              <a:buClr>
                <a:schemeClr val="tx2"/>
              </a:buClr>
              <a:buSzPct val="60000"/>
              <a:defRPr/>
            </a:pPr>
            <a:r>
              <a:rPr lang="ja-JP" altLang="en-US" sz="1800" dirty="0">
                <a:solidFill>
                  <a:schemeClr val="tx1"/>
                </a:solidFill>
              </a:rPr>
              <a:t>出納記録を帳票形式で印刷する場合は、ここをクリックしてください。</a:t>
            </a:r>
            <a:endParaRPr lang="en-US" altLang="ja-JP" sz="1800" dirty="0">
              <a:solidFill>
                <a:schemeClr val="tx1"/>
              </a:solidFill>
            </a:endParaRPr>
          </a:p>
        </p:txBody>
      </p:sp>
      <p:sp>
        <p:nvSpPr>
          <p:cNvPr id="15" name="角丸四角形 14"/>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４－７　総合生活相談支援機能＜新規相談受付／社会貢献基金出納記録②＞</a:t>
            </a:r>
          </a:p>
        </p:txBody>
      </p:sp>
    </p:spTree>
    <p:extLst>
      <p:ext uri="{BB962C8B-B14F-4D97-AF65-F5344CB8AC3E}">
        <p14:creationId xmlns:p14="http://schemas.microsoft.com/office/powerpoint/2010/main" val="3264986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12379" t="12666" r="11968" b="3494"/>
          <a:stretch/>
        </p:blipFill>
        <p:spPr>
          <a:xfrm>
            <a:off x="302605" y="1314287"/>
            <a:ext cx="8604878" cy="5361384"/>
          </a:xfrm>
          <a:prstGeom prst="rect">
            <a:avLst/>
          </a:prstGeom>
        </p:spPr>
      </p:pic>
      <p:sp>
        <p:nvSpPr>
          <p:cNvPr id="3" name="スライド番号プレースホルダー 2"/>
          <p:cNvSpPr>
            <a:spLocks noGrp="1"/>
          </p:cNvSpPr>
          <p:nvPr>
            <p:ph type="sldNum" sz="quarter" idx="12"/>
          </p:nvPr>
        </p:nvSpPr>
        <p:spPr>
          <a:xfrm>
            <a:off x="7010400" y="6478176"/>
            <a:ext cx="2133600" cy="365125"/>
          </a:xfrm>
        </p:spPr>
        <p:txBody>
          <a:bodyPr/>
          <a:lstStyle/>
          <a:p>
            <a:pPr>
              <a:defRPr/>
            </a:pPr>
            <a:r>
              <a:rPr lang="en-US" altLang="ja-JP" sz="1600" dirty="0">
                <a:solidFill>
                  <a:schemeClr val="tx1"/>
                </a:solidFill>
                <a:latin typeface="+mn-ea"/>
                <a:ea typeface="+mn-ea"/>
              </a:rPr>
              <a:t>36</a:t>
            </a:r>
            <a:endParaRPr lang="en-US" altLang="ja-JP" dirty="0">
              <a:solidFill>
                <a:schemeClr val="tx1"/>
              </a:solidFill>
              <a:latin typeface="+mn-ea"/>
              <a:ea typeface="+mn-ea"/>
            </a:endParaRPr>
          </a:p>
        </p:txBody>
      </p:sp>
      <p:sp>
        <p:nvSpPr>
          <p:cNvPr id="11" name="正方形/長方形 10"/>
          <p:cNvSpPr/>
          <p:nvPr/>
        </p:nvSpPr>
        <p:spPr>
          <a:xfrm>
            <a:off x="68921" y="558887"/>
            <a:ext cx="8926237" cy="671207"/>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社会貢献基金の入金、経済的援助による出金、終結にともなう精算、支援対象者本人からの返還金など、社会貢献基金の出納記録ができます。</a:t>
            </a:r>
            <a:endParaRPr lang="en-US" altLang="ja-JP" sz="1800" dirty="0">
              <a:solidFill>
                <a:schemeClr val="tx1"/>
              </a:solidFill>
              <a:latin typeface="ＭＳ Ｐゴシック" panose="020B0600070205080204" pitchFamily="50" charset="-128"/>
            </a:endParaRPr>
          </a:p>
        </p:txBody>
      </p:sp>
      <p:sp>
        <p:nvSpPr>
          <p:cNvPr id="15" name="角丸四角形 14"/>
          <p:cNvSpPr/>
          <p:nvPr/>
        </p:nvSpPr>
        <p:spPr>
          <a:xfrm>
            <a:off x="1281176" y="4404024"/>
            <a:ext cx="6315159" cy="176128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3308987" y="3626900"/>
            <a:ext cx="3702968" cy="620688"/>
          </a:xfrm>
          <a:prstGeom prst="wedgeRoundRectCallout">
            <a:avLst>
              <a:gd name="adj1" fmla="val 8599"/>
              <a:gd name="adj2" fmla="val 9132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spcBef>
                <a:spcPct val="20000"/>
              </a:spcBef>
              <a:buClr>
                <a:schemeClr val="tx2"/>
              </a:buClr>
              <a:buSzPct val="60000"/>
              <a:defRPr/>
            </a:pPr>
            <a:r>
              <a:rPr lang="ja-JP" altLang="en-US" sz="1800" dirty="0">
                <a:solidFill>
                  <a:schemeClr val="tx1"/>
                </a:solidFill>
              </a:rPr>
              <a:t>入力した出納記録が表示されます。</a:t>
            </a:r>
            <a:endParaRPr lang="en-US" altLang="ja-JP" sz="1800" dirty="0">
              <a:solidFill>
                <a:schemeClr val="tx1"/>
              </a:solidFill>
            </a:endParaRPr>
          </a:p>
        </p:txBody>
      </p:sp>
      <p:sp>
        <p:nvSpPr>
          <p:cNvPr id="9" name="角丸四角形 8"/>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４－７　総合生活相談支援機能＜新規相談受付／社会貢献基金出納記録③＞</a:t>
            </a:r>
          </a:p>
        </p:txBody>
      </p:sp>
    </p:spTree>
    <p:extLst>
      <p:ext uri="{BB962C8B-B14F-4D97-AF65-F5344CB8AC3E}">
        <p14:creationId xmlns:p14="http://schemas.microsoft.com/office/powerpoint/2010/main" val="1896654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509577"/>
            <a:ext cx="2133600" cy="365125"/>
          </a:xfrm>
        </p:spPr>
        <p:txBody>
          <a:bodyPr/>
          <a:lstStyle/>
          <a:p>
            <a:pPr>
              <a:defRPr/>
            </a:pPr>
            <a:r>
              <a:rPr lang="en-US" altLang="ja-JP" sz="1600" dirty="0">
                <a:solidFill>
                  <a:schemeClr val="tx1"/>
                </a:solidFill>
                <a:latin typeface="+mn-ea"/>
                <a:ea typeface="+mn-ea"/>
              </a:rPr>
              <a:t>37</a:t>
            </a:r>
            <a:endParaRPr lang="en-US" altLang="ja-JP" dirty="0">
              <a:solidFill>
                <a:schemeClr val="tx1"/>
              </a:solidFill>
              <a:latin typeface="+mn-ea"/>
              <a:ea typeface="+mn-ea"/>
            </a:endParaRPr>
          </a:p>
        </p:txBody>
      </p:sp>
      <p:sp>
        <p:nvSpPr>
          <p:cNvPr id="10" name="正方形/長方形 9"/>
          <p:cNvSpPr/>
          <p:nvPr/>
        </p:nvSpPr>
        <p:spPr>
          <a:xfrm>
            <a:off x="138959" y="527488"/>
            <a:ext cx="8856199" cy="733734"/>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r>
              <a:rPr lang="ja-JP" altLang="en-US" sz="1800" dirty="0">
                <a:solidFill>
                  <a:schemeClr val="tx1"/>
                </a:solidFill>
                <a:latin typeface="ＭＳ Ｐゴシック" panose="020B0600070205080204" pitchFamily="50" charset="-128"/>
              </a:rPr>
              <a:t>貴施設で対応した対象者にかかる支援記録を検索することができます。</a:t>
            </a:r>
          </a:p>
          <a:p>
            <a:pPr algn="ctr">
              <a:spcBef>
                <a:spcPct val="20000"/>
              </a:spcBef>
              <a:buClr>
                <a:schemeClr val="tx2"/>
              </a:buClr>
              <a:buSzPct val="60000"/>
              <a:defRPr/>
            </a:pPr>
            <a:r>
              <a:rPr lang="ja-JP" altLang="en-US" sz="1800" dirty="0">
                <a:solidFill>
                  <a:schemeClr val="tx1"/>
                </a:solidFill>
                <a:latin typeface="ＭＳ Ｐゴシック" panose="020B0600070205080204" pitchFamily="50" charset="-128"/>
              </a:rPr>
              <a:t>支援が終結した記録を検索する場合は、「終結も含む」にチェックを入れてください。</a:t>
            </a:r>
          </a:p>
        </p:txBody>
      </p:sp>
      <p:pic>
        <p:nvPicPr>
          <p:cNvPr id="2" name="図 1"/>
          <p:cNvPicPr>
            <a:picLocks noChangeAspect="1"/>
          </p:cNvPicPr>
          <p:nvPr/>
        </p:nvPicPr>
        <p:blipFill rotWithShape="1">
          <a:blip r:embed="rId2"/>
          <a:srcRect t="10625" r="1297" b="7672"/>
          <a:stretch/>
        </p:blipFill>
        <p:spPr>
          <a:xfrm>
            <a:off x="138958" y="1422315"/>
            <a:ext cx="8856199" cy="5087262"/>
          </a:xfrm>
          <a:prstGeom prst="rect">
            <a:avLst/>
          </a:prstGeom>
          <a:ln>
            <a:solidFill>
              <a:schemeClr val="tx1"/>
            </a:solidFill>
          </a:ln>
        </p:spPr>
      </p:pic>
      <p:sp>
        <p:nvSpPr>
          <p:cNvPr id="8" name="角丸四角形 7"/>
          <p:cNvSpPr/>
          <p:nvPr/>
        </p:nvSpPr>
        <p:spPr>
          <a:xfrm>
            <a:off x="1763688" y="1772816"/>
            <a:ext cx="2016224" cy="173521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2123728" y="3669119"/>
            <a:ext cx="4007693" cy="1201417"/>
          </a:xfrm>
          <a:prstGeom prst="wedgeRoundRectCallout">
            <a:avLst>
              <a:gd name="adj1" fmla="val -33416"/>
              <a:gd name="adj2" fmla="val -8685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800" dirty="0"/>
              <a:t>「総合生活相談支援機能」の</a:t>
            </a:r>
            <a:endParaRPr kumimoji="1" lang="en-US" altLang="ja-JP" sz="1800" dirty="0"/>
          </a:p>
          <a:p>
            <a:pPr algn="ctr"/>
            <a:r>
              <a:rPr kumimoji="1" lang="ja-JP" altLang="en-US" sz="1800" dirty="0"/>
              <a:t>メニューから「相談履歴」</a:t>
            </a:r>
            <a:r>
              <a:rPr lang="ja-JP" altLang="en-US" sz="1800" dirty="0"/>
              <a:t>をクリック</a:t>
            </a:r>
            <a:endParaRPr kumimoji="1" lang="ja-JP" altLang="en-US" sz="1800" dirty="0"/>
          </a:p>
        </p:txBody>
      </p:sp>
      <p:sp>
        <p:nvSpPr>
          <p:cNvPr id="12" name="角丸四角形 11"/>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４－８　総合生活相談支援機能＜相談履歴＞</a:t>
            </a:r>
          </a:p>
        </p:txBody>
      </p:sp>
    </p:spTree>
    <p:extLst>
      <p:ext uri="{BB962C8B-B14F-4D97-AF65-F5344CB8AC3E}">
        <p14:creationId xmlns:p14="http://schemas.microsoft.com/office/powerpoint/2010/main" val="446064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pPr>
              <a:defRPr/>
            </a:pPr>
            <a:r>
              <a:rPr lang="en-US" altLang="ja-JP" sz="1600" dirty="0">
                <a:solidFill>
                  <a:schemeClr val="tx1"/>
                </a:solidFill>
                <a:latin typeface="+mn-ea"/>
                <a:ea typeface="+mn-ea"/>
              </a:rPr>
              <a:t>38</a:t>
            </a:r>
            <a:endParaRPr lang="en-US" altLang="ja-JP" dirty="0">
              <a:solidFill>
                <a:schemeClr val="tx1"/>
              </a:solidFill>
              <a:latin typeface="+mn-ea"/>
              <a:ea typeface="+mn-ea"/>
            </a:endParaRPr>
          </a:p>
        </p:txBody>
      </p:sp>
      <p:sp>
        <p:nvSpPr>
          <p:cNvPr id="8" name="正方形/長方形 7"/>
          <p:cNvSpPr/>
          <p:nvPr/>
        </p:nvSpPr>
        <p:spPr>
          <a:xfrm>
            <a:off x="530388" y="725912"/>
            <a:ext cx="8136904" cy="803622"/>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chemeClr val="tx2"/>
              </a:buClr>
              <a:buSzPct val="60000"/>
              <a:defRPr/>
            </a:pPr>
            <a:r>
              <a:rPr lang="ja-JP" altLang="en-US" sz="1800" dirty="0">
                <a:solidFill>
                  <a:schemeClr val="tx1"/>
                </a:solidFill>
                <a:latin typeface="ＭＳ Ｐゴシック" panose="020B0600070205080204" pitchFamily="50" charset="-128"/>
              </a:rPr>
              <a:t>過去の支援実績で類似する事例等の過去事例を検索することができます。</a:t>
            </a:r>
          </a:p>
          <a:p>
            <a:pPr algn="ctr">
              <a:spcBef>
                <a:spcPct val="20000"/>
              </a:spcBef>
              <a:buClr>
                <a:schemeClr val="tx2"/>
              </a:buClr>
              <a:buSzPct val="60000"/>
              <a:defRPr/>
            </a:pPr>
            <a:r>
              <a:rPr lang="ja-JP" altLang="en-US" sz="1800" dirty="0">
                <a:solidFill>
                  <a:schemeClr val="tx1"/>
                </a:solidFill>
                <a:latin typeface="ＭＳ Ｐゴシック" panose="020B0600070205080204" pitchFamily="50" charset="-128"/>
              </a:rPr>
              <a:t>検索条件として該当する項目にチェックを入れて検索してください。</a:t>
            </a:r>
          </a:p>
        </p:txBody>
      </p:sp>
      <p:pic>
        <p:nvPicPr>
          <p:cNvPr id="2" name="図 1"/>
          <p:cNvPicPr>
            <a:picLocks noChangeAspect="1"/>
          </p:cNvPicPr>
          <p:nvPr/>
        </p:nvPicPr>
        <p:blipFill rotWithShape="1">
          <a:blip r:embed="rId2"/>
          <a:srcRect t="11610" r="1851" b="7673"/>
          <a:stretch/>
        </p:blipFill>
        <p:spPr>
          <a:xfrm>
            <a:off x="126925" y="1656829"/>
            <a:ext cx="8816274" cy="4836045"/>
          </a:xfrm>
          <a:prstGeom prst="rect">
            <a:avLst/>
          </a:prstGeom>
          <a:ln>
            <a:solidFill>
              <a:schemeClr val="tx1"/>
            </a:solidFill>
          </a:ln>
        </p:spPr>
      </p:pic>
      <p:sp>
        <p:nvSpPr>
          <p:cNvPr id="9" name="角丸四角形 8"/>
          <p:cNvSpPr/>
          <p:nvPr/>
        </p:nvSpPr>
        <p:spPr>
          <a:xfrm>
            <a:off x="1763688" y="2060848"/>
            <a:ext cx="1944216" cy="165618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2531215" y="4278779"/>
            <a:ext cx="4007693" cy="1201417"/>
          </a:xfrm>
          <a:prstGeom prst="wedgeRoundRectCallout">
            <a:avLst>
              <a:gd name="adj1" fmla="val -47540"/>
              <a:gd name="adj2" fmla="val -15571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800" dirty="0"/>
              <a:t>「総合生活相談支援機能」の</a:t>
            </a:r>
            <a:endParaRPr kumimoji="1" lang="en-US" altLang="ja-JP" sz="1800" dirty="0"/>
          </a:p>
          <a:p>
            <a:pPr algn="ctr"/>
            <a:r>
              <a:rPr kumimoji="1" lang="ja-JP" altLang="en-US" sz="1800" dirty="0"/>
              <a:t>メニューから「過去事例検索」</a:t>
            </a:r>
            <a:r>
              <a:rPr lang="ja-JP" altLang="en-US" sz="1800" dirty="0"/>
              <a:t>をクリック</a:t>
            </a:r>
            <a:endParaRPr kumimoji="1" lang="ja-JP" altLang="en-US" sz="1800" dirty="0"/>
          </a:p>
        </p:txBody>
      </p:sp>
      <p:sp>
        <p:nvSpPr>
          <p:cNvPr id="10" name="角丸四角形 9"/>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４－９　総合生活相談支援機能＜過去事例検索＞</a:t>
            </a:r>
          </a:p>
        </p:txBody>
      </p:sp>
    </p:spTree>
    <p:extLst>
      <p:ext uri="{BB962C8B-B14F-4D97-AF65-F5344CB8AC3E}">
        <p14:creationId xmlns:p14="http://schemas.microsoft.com/office/powerpoint/2010/main" val="475564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pPr>
              <a:defRPr/>
            </a:pPr>
            <a:r>
              <a:rPr lang="en-US" altLang="ja-JP" dirty="0"/>
              <a:t>39</a:t>
            </a:r>
          </a:p>
        </p:txBody>
      </p:sp>
      <p:sp>
        <p:nvSpPr>
          <p:cNvPr id="9" name="正方形/長方形 8"/>
          <p:cNvSpPr/>
          <p:nvPr/>
        </p:nvSpPr>
        <p:spPr>
          <a:xfrm>
            <a:off x="107502" y="692697"/>
            <a:ext cx="8856985" cy="792088"/>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rPr>
              <a:t>「大阪しあわせネットワーク」に参加する社会福祉法人（福祉施設）間で共有、</a:t>
            </a:r>
            <a:r>
              <a:rPr lang="ja-JP" altLang="en-US" sz="1800" dirty="0">
                <a:solidFill>
                  <a:schemeClr val="tx1"/>
                </a:solidFill>
                <a:latin typeface="ＭＳ Ｐゴシック" panose="020B0600070205080204" pitchFamily="50" charset="-128"/>
              </a:rPr>
              <a:t>活用する各種社会資源情報を検索できます。</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7" y="1748646"/>
            <a:ext cx="8568953" cy="4817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角丸四角形 9"/>
          <p:cNvSpPr/>
          <p:nvPr/>
        </p:nvSpPr>
        <p:spPr>
          <a:xfrm>
            <a:off x="2195736" y="2132856"/>
            <a:ext cx="1175810" cy="36004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907704" y="2645296"/>
            <a:ext cx="5184576" cy="114374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22368" y="2708920"/>
            <a:ext cx="1957344" cy="1448567"/>
          </a:xfrm>
          <a:prstGeom prst="wedgeRoundRectCallout">
            <a:avLst>
              <a:gd name="adj1" fmla="val 69211"/>
              <a:gd name="adj2" fmla="val -6968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800" dirty="0">
                <a:solidFill>
                  <a:schemeClr val="tx1"/>
                </a:solidFill>
              </a:rPr>
              <a:t>「総合生活相談支援機能」メニューから「社会資源検索」をクリックします</a:t>
            </a:r>
            <a:endParaRPr lang="en-US" altLang="ja-JP" sz="1800" dirty="0">
              <a:solidFill>
                <a:schemeClr val="tx1"/>
              </a:solidFill>
            </a:endParaRPr>
          </a:p>
        </p:txBody>
      </p:sp>
      <p:sp>
        <p:nvSpPr>
          <p:cNvPr id="15" name="角丸四角形吹き出し 14"/>
          <p:cNvSpPr/>
          <p:nvPr/>
        </p:nvSpPr>
        <p:spPr>
          <a:xfrm>
            <a:off x="7010400" y="2852935"/>
            <a:ext cx="1957344" cy="1080121"/>
          </a:xfrm>
          <a:prstGeom prst="wedgeRoundRectCallout">
            <a:avLst>
              <a:gd name="adj1" fmla="val -65016"/>
              <a:gd name="adj2" fmla="val -3293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800" dirty="0">
                <a:solidFill>
                  <a:schemeClr val="tx1"/>
                </a:solidFill>
              </a:rPr>
              <a:t>条件を設定して社会資源情報を検索できます</a:t>
            </a:r>
            <a:endParaRPr lang="en-US" altLang="ja-JP" sz="1800" dirty="0">
              <a:solidFill>
                <a:schemeClr val="tx1"/>
              </a:solidFill>
            </a:endParaRPr>
          </a:p>
        </p:txBody>
      </p:sp>
      <p:sp>
        <p:nvSpPr>
          <p:cNvPr id="16" name="角丸四角形吹き出し 15"/>
          <p:cNvSpPr/>
          <p:nvPr/>
        </p:nvSpPr>
        <p:spPr>
          <a:xfrm>
            <a:off x="7010400" y="4797152"/>
            <a:ext cx="1957344" cy="1080121"/>
          </a:xfrm>
          <a:prstGeom prst="wedgeRoundRectCallout">
            <a:avLst>
              <a:gd name="adj1" fmla="val -65016"/>
              <a:gd name="adj2" fmla="val -3293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800" dirty="0">
                <a:solidFill>
                  <a:schemeClr val="tx1"/>
                </a:solidFill>
              </a:rPr>
              <a:t>検索条件に該当する社会資源情報が表示されます</a:t>
            </a:r>
            <a:endParaRPr lang="en-US" altLang="ja-JP" sz="1800" dirty="0">
              <a:solidFill>
                <a:schemeClr val="tx1"/>
              </a:solidFill>
            </a:endParaRPr>
          </a:p>
        </p:txBody>
      </p:sp>
      <p:sp>
        <p:nvSpPr>
          <p:cNvPr id="12" name="角丸四角形 11"/>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４－１０　総合生活相談支援機能＜社会資源検索＞</a:t>
            </a:r>
          </a:p>
        </p:txBody>
      </p:sp>
    </p:spTree>
    <p:extLst>
      <p:ext uri="{BB962C8B-B14F-4D97-AF65-F5344CB8AC3E}">
        <p14:creationId xmlns:p14="http://schemas.microsoft.com/office/powerpoint/2010/main" val="382229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421103" y="919074"/>
            <a:ext cx="8526345" cy="2708434"/>
          </a:xfrm>
          <a:prstGeom prst="rect">
            <a:avLst/>
          </a:prstGeom>
          <a:noFill/>
        </p:spPr>
        <p:txBody>
          <a:bodyPr wrap="square" rtlCol="0">
            <a:spAutoFit/>
          </a:bodyPr>
          <a:lstStyle/>
          <a:p>
            <a:r>
              <a:rPr lang="ja-JP" altLang="en-US" sz="2400" dirty="0">
                <a:solidFill>
                  <a:schemeClr val="tx1"/>
                </a:solidFill>
                <a:latin typeface="ＭＳ ゴシック" panose="020B0609070205080204" pitchFamily="49" charset="-128"/>
                <a:ea typeface="ＭＳ ゴシック" panose="020B0609070205080204" pitchFamily="49" charset="-128"/>
              </a:rPr>
              <a:t>　本システムに登録すると、法人（施設）の「基本情報」や「地域貢献事業」の情報が、自動的にポータルサイトに連動し、情報公開される仕組みになっています。</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lvl="0" fontAlgn="auto">
              <a:spcBef>
                <a:spcPts val="0"/>
              </a:spcBef>
              <a:spcAft>
                <a:spcPts val="0"/>
              </a:spcAft>
            </a:pPr>
            <a:r>
              <a:rPr lang="ja-JP" altLang="en-US" sz="2600" b="1" dirty="0">
                <a:solidFill>
                  <a:prstClr val="black"/>
                </a:solidFill>
                <a:latin typeface="HGP創英角ﾎﾟｯﾌﾟ体" panose="040B0A00000000000000" pitchFamily="50" charset="-128"/>
                <a:ea typeface="HGP創英角ﾎﾟｯﾌﾟ体" panose="040B0A00000000000000" pitchFamily="50" charset="-128"/>
              </a:rPr>
              <a:t>★大阪しあわせネットワーク ポータルサイト</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endParaRPr lang="en-US" altLang="ja-JP" sz="2400" dirty="0">
              <a:solidFill>
                <a:schemeClr val="tx1"/>
              </a:solidFill>
              <a:latin typeface="ＭＳ ゴシック" panose="020B0609070205080204" pitchFamily="49" charset="-128"/>
              <a:ea typeface="ＭＳ ゴシック" panose="020B0609070205080204" pitchFamily="49" charset="-128"/>
            </a:endParaRPr>
          </a:p>
          <a:p>
            <a:endParaRPr lang="en-US" altLang="ja-JP" sz="2400" dirty="0">
              <a:solidFill>
                <a:schemeClr val="tx1"/>
              </a:solidFill>
              <a:latin typeface="ＭＳ ゴシック" panose="020B0609070205080204" pitchFamily="49" charset="-128"/>
              <a:ea typeface="ＭＳ ゴシック" panose="020B0609070205080204" pitchFamily="49" charset="-128"/>
            </a:endParaRPr>
          </a:p>
          <a:p>
            <a:endParaRPr lang="ja-JP" altLang="en-US" sz="2400" dirty="0">
              <a:solidFill>
                <a:schemeClr val="tx1"/>
              </a:solidFill>
            </a:endParaRPr>
          </a:p>
        </p:txBody>
      </p:sp>
      <p:sp>
        <p:nvSpPr>
          <p:cNvPr id="5" name="正方形/長方形 4"/>
          <p:cNvSpPr/>
          <p:nvPr/>
        </p:nvSpPr>
        <p:spPr>
          <a:xfrm>
            <a:off x="421103" y="919074"/>
            <a:ext cx="8409713" cy="3650143"/>
          </a:xfrm>
          <a:prstGeom prst="rect">
            <a:avLst/>
          </a:prstGeom>
          <a:no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角丸四角形 1"/>
          <p:cNvSpPr/>
          <p:nvPr/>
        </p:nvSpPr>
        <p:spPr>
          <a:xfrm>
            <a:off x="362878" y="545213"/>
            <a:ext cx="3633057" cy="432048"/>
          </a:xfrm>
          <a:prstGeom prst="roundRect">
            <a:avLst/>
          </a:prstGeom>
          <a:solidFill>
            <a:srgbClr val="E7326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ポータルサイトに連動</a:t>
            </a:r>
          </a:p>
        </p:txBody>
      </p:sp>
      <p:sp>
        <p:nvSpPr>
          <p:cNvPr id="10" name="正方形/長方形 9"/>
          <p:cNvSpPr/>
          <p:nvPr/>
        </p:nvSpPr>
        <p:spPr>
          <a:xfrm>
            <a:off x="421103" y="4877615"/>
            <a:ext cx="8409713" cy="1647730"/>
          </a:xfrm>
          <a:prstGeom prst="rect">
            <a:avLst/>
          </a:prstGeom>
          <a:no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 8"/>
          <p:cNvSpPr/>
          <p:nvPr/>
        </p:nvSpPr>
        <p:spPr>
          <a:xfrm>
            <a:off x="411704" y="4638339"/>
            <a:ext cx="3007897" cy="432048"/>
          </a:xfrm>
          <a:prstGeom prst="roundRect">
            <a:avLst/>
          </a:prstGeom>
          <a:solidFill>
            <a:srgbClr val="E7326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掲載される情報</a:t>
            </a:r>
          </a:p>
        </p:txBody>
      </p:sp>
      <p:sp>
        <p:nvSpPr>
          <p:cNvPr id="13" name="角丸四角形 12"/>
          <p:cNvSpPr/>
          <p:nvPr/>
        </p:nvSpPr>
        <p:spPr>
          <a:xfrm>
            <a:off x="25474" y="41640"/>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１．「大阪しあわせネットワーク支援システム」の概要②</a:t>
            </a:r>
            <a:endParaRPr lang="en-US" altLang="ja-JP" sz="2400" dirty="0"/>
          </a:p>
        </p:txBody>
      </p:sp>
      <p:sp>
        <p:nvSpPr>
          <p:cNvPr id="14" name="スライド番号プレースホルダー 3"/>
          <p:cNvSpPr>
            <a:spLocks noGrp="1"/>
          </p:cNvSpPr>
          <p:nvPr>
            <p:ph type="sldNum" sz="quarter" idx="11"/>
          </p:nvPr>
        </p:nvSpPr>
        <p:spPr>
          <a:xfrm>
            <a:off x="6937004" y="6399496"/>
            <a:ext cx="2133600" cy="365125"/>
          </a:xfrm>
        </p:spPr>
        <p:txBody>
          <a:bodyPr/>
          <a:lstStyle/>
          <a:p>
            <a:pPr algn="r"/>
            <a:r>
              <a:rPr lang="en-US" altLang="ja-JP" dirty="0">
                <a:latin typeface="+mn-ea"/>
                <a:ea typeface="+mn-ea"/>
              </a:rPr>
              <a:t>4</a:t>
            </a:r>
            <a:endParaRPr lang="en-US" dirty="0">
              <a:latin typeface="+mn-ea"/>
              <a:ea typeface="+mn-ea"/>
            </a:endParaRPr>
          </a:p>
        </p:txBody>
      </p:sp>
      <p:pic>
        <p:nvPicPr>
          <p:cNvPr id="12" name="図 11">
            <a:extLst>
              <a:ext uri="{FF2B5EF4-FFF2-40B4-BE49-F238E27FC236}">
                <a16:creationId xmlns:a16="http://schemas.microsoft.com/office/drawing/2014/main" id="{AD029922-CD0F-4DFC-8339-D02CF8DBA0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73"/>
          <a:stretch/>
        </p:blipFill>
        <p:spPr>
          <a:xfrm>
            <a:off x="7128695" y="1871680"/>
            <a:ext cx="1361638" cy="2341468"/>
          </a:xfrm>
          <a:prstGeom prst="rect">
            <a:avLst/>
          </a:prstGeom>
          <a:ln w="9525">
            <a:solidFill>
              <a:sysClr val="windowText" lastClr="000000"/>
            </a:solidFill>
          </a:ln>
        </p:spPr>
      </p:pic>
      <p:sp>
        <p:nvSpPr>
          <p:cNvPr id="15" name="四角形: 角を丸くする 14">
            <a:extLst>
              <a:ext uri="{FF2B5EF4-FFF2-40B4-BE49-F238E27FC236}">
                <a16:creationId xmlns:a16="http://schemas.microsoft.com/office/drawing/2014/main" id="{807A3171-F11B-40C4-8948-92701C30095A}"/>
              </a:ext>
            </a:extLst>
          </p:cNvPr>
          <p:cNvSpPr/>
          <p:nvPr/>
        </p:nvSpPr>
        <p:spPr>
          <a:xfrm>
            <a:off x="474281" y="2517303"/>
            <a:ext cx="6462723" cy="1904257"/>
          </a:xfrm>
          <a:prstGeom prst="roundRect">
            <a:avLst/>
          </a:prstGeom>
          <a:solidFill>
            <a:srgbClr val="FAD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F247F5D-01CD-4DB9-BA0C-A1CA335C518B}"/>
              </a:ext>
            </a:extLst>
          </p:cNvPr>
          <p:cNvSpPr/>
          <p:nvPr/>
        </p:nvSpPr>
        <p:spPr>
          <a:xfrm>
            <a:off x="653667" y="2511629"/>
            <a:ext cx="4681923" cy="523220"/>
          </a:xfrm>
          <a:prstGeom prst="rect">
            <a:avLst/>
          </a:prstGeom>
        </p:spPr>
        <p:txBody>
          <a:bodyPr wrap="none">
            <a:spAutoFit/>
          </a:bodyPr>
          <a:lstStyle/>
          <a:p>
            <a:r>
              <a:rPr lang="en-US" altLang="ja-JP" sz="2800" dirty="0"/>
              <a:t>https://www.osaka-shiawase.jp/</a:t>
            </a:r>
            <a:endParaRPr lang="ja-JP" altLang="en-US" sz="2800" dirty="0"/>
          </a:p>
        </p:txBody>
      </p:sp>
      <p:sp>
        <p:nvSpPr>
          <p:cNvPr id="17" name="正方形/長方形 16">
            <a:extLst>
              <a:ext uri="{FF2B5EF4-FFF2-40B4-BE49-F238E27FC236}">
                <a16:creationId xmlns:a16="http://schemas.microsoft.com/office/drawing/2014/main" id="{AC12EA66-9B2F-4348-9C5F-AC072135F2EA}"/>
              </a:ext>
            </a:extLst>
          </p:cNvPr>
          <p:cNvSpPr/>
          <p:nvPr/>
        </p:nvSpPr>
        <p:spPr>
          <a:xfrm>
            <a:off x="700391" y="2998648"/>
            <a:ext cx="4464496" cy="1323439"/>
          </a:xfrm>
          <a:prstGeom prst="rect">
            <a:avLst/>
          </a:prstGeom>
          <a:solidFill>
            <a:sysClr val="window" lastClr="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rPr>
              <a:t>・大阪しあわせネットワーク事業概要</a:t>
            </a:r>
            <a:endParaRPr kumimoji="0" lang="en-US" altLang="ja-JP"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rPr>
              <a:t>・地域貢献エピソード</a:t>
            </a:r>
            <a:endParaRPr kumimoji="0" lang="en-US" altLang="ja-JP"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rPr>
              <a:t>・地域貢献に取り組む法人・施設検索</a:t>
            </a:r>
            <a:endParaRPr kumimoji="0" lang="en-US" altLang="ja-JP"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rPr>
              <a:t>　　　　　　・・・などご覧になれます！</a:t>
            </a:r>
            <a:endParaRPr kumimoji="0" lang="en-US" altLang="ja-JP" b="0" i="0" u="none" strike="noStrike" kern="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endParaRPr>
          </a:p>
        </p:txBody>
      </p:sp>
      <p:pic>
        <p:nvPicPr>
          <p:cNvPr id="18" name="Picture 2" descr="https://qr.quel.jp/tmp/4c723fec363e20d29e14533e97670534.png?v=132">
            <a:extLst>
              <a:ext uri="{FF2B5EF4-FFF2-40B4-BE49-F238E27FC236}">
                <a16:creationId xmlns:a16="http://schemas.microsoft.com/office/drawing/2014/main" id="{E9B109BB-66CF-4CEA-9B6F-58926AF8E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188" y="2731951"/>
            <a:ext cx="1429209" cy="1429209"/>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849C62DB-39C3-443F-86F7-EE13F44002B6}"/>
              </a:ext>
            </a:extLst>
          </p:cNvPr>
          <p:cNvSpPr txBox="1"/>
          <p:nvPr/>
        </p:nvSpPr>
        <p:spPr>
          <a:xfrm>
            <a:off x="421103" y="5199167"/>
            <a:ext cx="8526345" cy="1200329"/>
          </a:xfrm>
          <a:prstGeom prst="rect">
            <a:avLst/>
          </a:prstGeom>
          <a:noFill/>
        </p:spPr>
        <p:txBody>
          <a:bodyPr wrap="square" rtlCol="0">
            <a:spAutoFit/>
          </a:bodyPr>
          <a:lstStyle/>
          <a:p>
            <a:r>
              <a:rPr lang="ja-JP" altLang="en-US" sz="2400" dirty="0">
                <a:solidFill>
                  <a:schemeClr val="tx1"/>
                </a:solidFill>
                <a:latin typeface="ＭＳ ゴシック" panose="020B0609070205080204" pitchFamily="49" charset="-128"/>
                <a:ea typeface="ＭＳ ゴシック" panose="020B0609070205080204" pitchFamily="49" charset="-128"/>
              </a:rPr>
              <a:t>〇施設の「概要」、「外観写真」、法人の他施設</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〇施設で取り組んでいる「地域貢献事業」の種類や対象</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〇地域貢献事業件数、</a:t>
            </a:r>
            <a:r>
              <a:rPr lang="en-US" altLang="ja-JP" sz="2400" dirty="0">
                <a:solidFill>
                  <a:schemeClr val="tx1"/>
                </a:solidFill>
                <a:latin typeface="ＭＳ ゴシック" panose="020B0609070205080204" pitchFamily="49" charset="-128"/>
                <a:ea typeface="ＭＳ ゴシック" panose="020B0609070205080204" pitchFamily="49" charset="-128"/>
              </a:rPr>
              <a:t>CSW</a:t>
            </a:r>
            <a:r>
              <a:rPr lang="ja-JP" altLang="en-US" sz="2400" dirty="0">
                <a:solidFill>
                  <a:schemeClr val="tx1"/>
                </a:solidFill>
                <a:latin typeface="ＭＳ ゴシック" panose="020B0609070205080204" pitchFamily="49" charset="-128"/>
                <a:ea typeface="ＭＳ ゴシック" panose="020B0609070205080204" pitchFamily="49" charset="-128"/>
              </a:rPr>
              <a:t>・スマイルサポーター登録施設数</a:t>
            </a:r>
            <a:endParaRPr lang="en-US" altLang="ja-JP" sz="2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13702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t="11609" r="1851" b="4720"/>
          <a:stretch/>
        </p:blipFill>
        <p:spPr>
          <a:xfrm>
            <a:off x="242386" y="1759516"/>
            <a:ext cx="8371195" cy="4549804"/>
          </a:xfrm>
          <a:prstGeom prst="rect">
            <a:avLst/>
          </a:prstGeom>
        </p:spPr>
      </p:pic>
      <p:sp>
        <p:nvSpPr>
          <p:cNvPr id="4" name="スライド番号プレースホルダー 3"/>
          <p:cNvSpPr>
            <a:spLocks noGrp="1"/>
          </p:cNvSpPr>
          <p:nvPr>
            <p:ph type="sldNum" sz="quarter" idx="12"/>
          </p:nvPr>
        </p:nvSpPr>
        <p:spPr>
          <a:xfrm>
            <a:off x="6982916" y="6498803"/>
            <a:ext cx="2133600" cy="365125"/>
          </a:xfrm>
        </p:spPr>
        <p:txBody>
          <a:bodyPr/>
          <a:lstStyle/>
          <a:p>
            <a:pPr>
              <a:defRPr/>
            </a:pPr>
            <a:r>
              <a:rPr lang="en-US" altLang="ja-JP" dirty="0"/>
              <a:t>40</a:t>
            </a:r>
          </a:p>
        </p:txBody>
      </p:sp>
      <p:sp>
        <p:nvSpPr>
          <p:cNvPr id="9" name="正方形/長方形 8"/>
          <p:cNvSpPr/>
          <p:nvPr/>
        </p:nvSpPr>
        <p:spPr>
          <a:xfrm>
            <a:off x="131346" y="692696"/>
            <a:ext cx="8833141" cy="936104"/>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「生活困窮者レスキュー事業」など</a:t>
            </a:r>
            <a:r>
              <a:rPr lang="ja-JP" altLang="en-US" sz="1800" dirty="0">
                <a:solidFill>
                  <a:schemeClr val="tx1"/>
                </a:solidFill>
              </a:rPr>
              <a:t> 、「大阪しあわせネットワーク」に参加する社会福祉法人（福祉施設）間で共有、</a:t>
            </a:r>
            <a:r>
              <a:rPr lang="ja-JP" altLang="en-US" sz="1800" dirty="0">
                <a:solidFill>
                  <a:schemeClr val="tx1"/>
                </a:solidFill>
                <a:latin typeface="ＭＳ Ｐゴシック" panose="020B0600070205080204" pitchFamily="50" charset="-128"/>
              </a:rPr>
              <a:t>活用する各種社会資源を登録できます。各キーワード項目にチェックを入れて登録してください。</a:t>
            </a:r>
          </a:p>
        </p:txBody>
      </p:sp>
      <p:sp>
        <p:nvSpPr>
          <p:cNvPr id="15" name="角丸四角形 14"/>
          <p:cNvSpPr/>
          <p:nvPr/>
        </p:nvSpPr>
        <p:spPr>
          <a:xfrm>
            <a:off x="1812014" y="3077791"/>
            <a:ext cx="1175810" cy="49522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5593430" y="2757047"/>
            <a:ext cx="1389486" cy="31574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5129701" y="3325403"/>
            <a:ext cx="3455404" cy="705985"/>
          </a:xfrm>
          <a:prstGeom prst="wedgeRoundRectCallout">
            <a:avLst>
              <a:gd name="adj1" fmla="val 1332"/>
              <a:gd name="adj2" fmla="val -1175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spcBef>
                <a:spcPct val="20000"/>
              </a:spcBef>
              <a:buClr>
                <a:schemeClr val="tx2"/>
              </a:buClr>
              <a:buSzPct val="60000"/>
              <a:defRPr/>
            </a:pPr>
            <a:r>
              <a:rPr lang="ja-JP" altLang="en-US" sz="1800" dirty="0">
                <a:solidFill>
                  <a:schemeClr val="tx1"/>
                </a:solidFill>
              </a:rPr>
              <a:t>新しい社会資源の情報は</a:t>
            </a:r>
            <a:endParaRPr lang="en-US" altLang="ja-JP" sz="1800" dirty="0">
              <a:solidFill>
                <a:schemeClr val="tx1"/>
              </a:solidFill>
            </a:endParaRPr>
          </a:p>
          <a:p>
            <a:pPr algn="ctr">
              <a:spcBef>
                <a:spcPct val="20000"/>
              </a:spcBef>
              <a:buClr>
                <a:schemeClr val="tx2"/>
              </a:buClr>
              <a:buSzPct val="60000"/>
              <a:defRPr/>
            </a:pPr>
            <a:r>
              <a:rPr lang="ja-JP" altLang="en-US" sz="1800" dirty="0">
                <a:solidFill>
                  <a:schemeClr val="tx1"/>
                </a:solidFill>
              </a:rPr>
              <a:t>こちらから追加登録できます</a:t>
            </a:r>
            <a:endParaRPr lang="en-US" altLang="ja-JP" sz="1800" dirty="0">
              <a:solidFill>
                <a:schemeClr val="tx1"/>
              </a:solidFill>
            </a:endParaRPr>
          </a:p>
        </p:txBody>
      </p:sp>
      <p:sp>
        <p:nvSpPr>
          <p:cNvPr id="14" name="角丸四角形吹き出し 13"/>
          <p:cNvSpPr/>
          <p:nvPr/>
        </p:nvSpPr>
        <p:spPr>
          <a:xfrm>
            <a:off x="683568" y="3874065"/>
            <a:ext cx="2754709" cy="1213222"/>
          </a:xfrm>
          <a:prstGeom prst="wedgeRoundRectCallout">
            <a:avLst>
              <a:gd name="adj1" fmla="val -1572"/>
              <a:gd name="adj2" fmla="val -819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spcBef>
                <a:spcPct val="20000"/>
              </a:spcBef>
              <a:buClr>
                <a:schemeClr val="tx2"/>
              </a:buClr>
              <a:buSzPct val="60000"/>
              <a:defRPr/>
            </a:pPr>
            <a:r>
              <a:rPr lang="ja-JP" altLang="en-US" sz="1800" dirty="0">
                <a:solidFill>
                  <a:schemeClr val="tx1"/>
                </a:solidFill>
              </a:rPr>
              <a:t>登録済みの社会資源情報の追記・修正は「社会資源名」をクリックします</a:t>
            </a:r>
            <a:endParaRPr lang="en-US" altLang="ja-JP" sz="1800" dirty="0">
              <a:solidFill>
                <a:schemeClr val="tx1"/>
              </a:solidFill>
            </a:endParaRPr>
          </a:p>
        </p:txBody>
      </p:sp>
      <p:sp>
        <p:nvSpPr>
          <p:cNvPr id="10" name="角丸四角形 9"/>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４－１１　総合生活相談支援機能＜社会資源管理①＞</a:t>
            </a:r>
          </a:p>
        </p:txBody>
      </p:sp>
    </p:spTree>
    <p:extLst>
      <p:ext uri="{BB962C8B-B14F-4D97-AF65-F5344CB8AC3E}">
        <p14:creationId xmlns:p14="http://schemas.microsoft.com/office/powerpoint/2010/main" val="1100857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82916" y="6498803"/>
            <a:ext cx="2133600" cy="365125"/>
          </a:xfrm>
        </p:spPr>
        <p:txBody>
          <a:bodyPr/>
          <a:lstStyle/>
          <a:p>
            <a:pPr>
              <a:defRPr/>
            </a:pPr>
            <a:r>
              <a:rPr lang="en-US" altLang="ja-JP" dirty="0"/>
              <a:t>41</a:t>
            </a:r>
          </a:p>
        </p:txBody>
      </p:sp>
      <p:sp>
        <p:nvSpPr>
          <p:cNvPr id="9" name="正方形/長方形 8"/>
          <p:cNvSpPr/>
          <p:nvPr/>
        </p:nvSpPr>
        <p:spPr>
          <a:xfrm>
            <a:off x="110838" y="692696"/>
            <a:ext cx="8853650" cy="936104"/>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社会資源情報の登録、編集画面は下記のとおりです。必要な項目を入力し、登録することで、</a:t>
            </a:r>
            <a:r>
              <a:rPr lang="ja-JP" altLang="en-US" sz="1800" dirty="0">
                <a:solidFill>
                  <a:schemeClr val="tx1"/>
                </a:solidFill>
              </a:rPr>
              <a:t> 「大阪しあわせネットワーク」に参加する社会福祉法人（福祉施設）間で社会資源情報を共有できます。</a:t>
            </a:r>
            <a:endParaRPr lang="ja-JP" altLang="en-US" sz="1800" dirty="0">
              <a:solidFill>
                <a:schemeClr val="tx1"/>
              </a:solidFill>
              <a:latin typeface="ＭＳ Ｐゴシック" panose="020B0600070205080204" pitchFamily="50" charset="-128"/>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8748"/>
          <a:stretch/>
        </p:blipFill>
        <p:spPr bwMode="auto">
          <a:xfrm>
            <a:off x="107502" y="1747029"/>
            <a:ext cx="8856986" cy="305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1812014" y="2708921"/>
            <a:ext cx="2111914" cy="24761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395536" y="4335608"/>
            <a:ext cx="2664296" cy="923087"/>
          </a:xfrm>
          <a:prstGeom prst="wedgeRoundRectCallout">
            <a:avLst>
              <a:gd name="adj1" fmla="val -604"/>
              <a:gd name="adj2" fmla="val -19359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800" dirty="0">
                <a:solidFill>
                  <a:schemeClr val="tx1"/>
                </a:solidFill>
              </a:rPr>
              <a:t>「社会資源名」と「種類」は必須入力項目です。</a:t>
            </a:r>
            <a:endParaRPr lang="en-US" altLang="ja-JP" sz="1800" dirty="0">
              <a:solidFill>
                <a:schemeClr val="tx1"/>
              </a:solidFill>
            </a:endParaRPr>
          </a:p>
        </p:txBody>
      </p:sp>
      <p:sp>
        <p:nvSpPr>
          <p:cNvPr id="11" name="角丸四角形 10"/>
          <p:cNvSpPr/>
          <p:nvPr/>
        </p:nvSpPr>
        <p:spPr>
          <a:xfrm>
            <a:off x="1835696" y="3181388"/>
            <a:ext cx="3024336" cy="24761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４－１１　総合生活相談支援機能＜社会資源管理②＞</a:t>
            </a:r>
          </a:p>
        </p:txBody>
      </p:sp>
    </p:spTree>
    <p:extLst>
      <p:ext uri="{BB962C8B-B14F-4D97-AF65-F5344CB8AC3E}">
        <p14:creationId xmlns:p14="http://schemas.microsoft.com/office/powerpoint/2010/main" val="2332501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224" r="1553" b="4605"/>
          <a:stretch/>
        </p:blipFill>
        <p:spPr bwMode="auto">
          <a:xfrm>
            <a:off x="99392" y="2015311"/>
            <a:ext cx="8865096" cy="426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4" name="Rectangle 3"/>
          <p:cNvSpPr>
            <a:spLocks noChangeArrowheads="1"/>
          </p:cNvSpPr>
          <p:nvPr/>
        </p:nvSpPr>
        <p:spPr bwMode="auto">
          <a:xfrm>
            <a:off x="-438150" y="765176"/>
            <a:ext cx="9906000" cy="5876925"/>
          </a:xfrm>
          <a:prstGeom prst="rect">
            <a:avLst/>
          </a:prstGeom>
          <a:noFill/>
          <a:ln w="9525">
            <a:noFill/>
            <a:miter lim="800000"/>
            <a:headEnd/>
            <a:tailEnd/>
          </a:ln>
        </p:spPr>
        <p:txBody>
          <a:bodyPr/>
          <a:lstStyle/>
          <a:p>
            <a:pPr>
              <a:spcBef>
                <a:spcPct val="20000"/>
              </a:spcBef>
              <a:buClr>
                <a:schemeClr val="tx2"/>
              </a:buClr>
              <a:buSzPct val="60000"/>
            </a:pPr>
            <a:r>
              <a:rPr lang="ja-JP" altLang="ja-JP" sz="1800"/>
              <a:t>　</a:t>
            </a:r>
            <a:endParaRPr lang="en-US" altLang="ja-JP" sz="1800"/>
          </a:p>
        </p:txBody>
      </p:sp>
      <p:sp>
        <p:nvSpPr>
          <p:cNvPr id="10" name="正方形/長方形 9"/>
          <p:cNvSpPr/>
          <p:nvPr/>
        </p:nvSpPr>
        <p:spPr>
          <a:xfrm>
            <a:off x="107503" y="725912"/>
            <a:ext cx="8856985" cy="1190920"/>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各社会福祉法人（福祉施設）が実施する地域貢献事業として登録された情報が検索できます。市区町村、事業内容、対象者、実施する施設が所属する施設種別部会、施設種別で検索対象を絞り込むこともできます。社会福祉法人（福祉施設）間における連携や、ノウハウの共有に活用できます。</a:t>
            </a:r>
          </a:p>
        </p:txBody>
      </p:sp>
      <p:sp>
        <p:nvSpPr>
          <p:cNvPr id="17" name="角丸四角形 16"/>
          <p:cNvSpPr/>
          <p:nvPr/>
        </p:nvSpPr>
        <p:spPr>
          <a:xfrm>
            <a:off x="3599891" y="2708920"/>
            <a:ext cx="936104" cy="36004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701354" y="3173905"/>
            <a:ext cx="5534942" cy="194421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4067943" y="1783948"/>
            <a:ext cx="3851920" cy="765616"/>
          </a:xfrm>
          <a:prstGeom prst="wedgeRoundRectCallout">
            <a:avLst>
              <a:gd name="adj1" fmla="val -39894"/>
              <a:gd name="adj2" fmla="val 8225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0" dirty="0"/>
              <a:t>「地域貢献支援機能」メニューから</a:t>
            </a:r>
            <a:endParaRPr lang="en-US" altLang="ja-JP" sz="1800" dirty="0"/>
          </a:p>
          <a:p>
            <a:pPr algn="ctr"/>
            <a:r>
              <a:rPr lang="ja-JP" altLang="en-US" sz="1800" dirty="0"/>
              <a:t>「地域貢献事業検索」を選択します。</a:t>
            </a:r>
            <a:endParaRPr kumimoji="1" lang="ja-JP" altLang="en-US" sz="1800" dirty="0"/>
          </a:p>
        </p:txBody>
      </p:sp>
      <p:sp>
        <p:nvSpPr>
          <p:cNvPr id="18" name="角丸四角形吹き出し 17"/>
          <p:cNvSpPr/>
          <p:nvPr/>
        </p:nvSpPr>
        <p:spPr>
          <a:xfrm>
            <a:off x="6785992" y="3284984"/>
            <a:ext cx="1728193" cy="1296144"/>
          </a:xfrm>
          <a:prstGeom prst="wedgeRoundRectCallout">
            <a:avLst>
              <a:gd name="adj1" fmla="val -67281"/>
              <a:gd name="adj2" fmla="val 3349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0" dirty="0"/>
              <a:t>検索対象の絞り込み条件を選択できます。</a:t>
            </a:r>
            <a:endParaRPr kumimoji="1" lang="ja-JP" altLang="en-US" sz="1800" dirty="0"/>
          </a:p>
        </p:txBody>
      </p:sp>
      <p:sp>
        <p:nvSpPr>
          <p:cNvPr id="21" name="角丸四角形 20"/>
          <p:cNvSpPr/>
          <p:nvPr/>
        </p:nvSpPr>
        <p:spPr>
          <a:xfrm>
            <a:off x="1701354" y="5589240"/>
            <a:ext cx="1574502" cy="4320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吹き出し 19"/>
          <p:cNvSpPr/>
          <p:nvPr/>
        </p:nvSpPr>
        <p:spPr>
          <a:xfrm>
            <a:off x="3599891" y="5641716"/>
            <a:ext cx="2736304" cy="1181100"/>
          </a:xfrm>
          <a:prstGeom prst="wedgeRoundRectCallout">
            <a:avLst>
              <a:gd name="adj1" fmla="val -68209"/>
              <a:gd name="adj2" fmla="val -2994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0" dirty="0"/>
              <a:t>検索結果が表示されます。詳細は「事業名」をクリックすると表示されます。</a:t>
            </a:r>
            <a:endParaRPr kumimoji="1" lang="ja-JP" altLang="en-US" sz="1800" dirty="0"/>
          </a:p>
        </p:txBody>
      </p:sp>
      <p:sp>
        <p:nvSpPr>
          <p:cNvPr id="14" name="スライド番号プレースホルダー 3"/>
          <p:cNvSpPr>
            <a:spLocks noGrp="1"/>
          </p:cNvSpPr>
          <p:nvPr>
            <p:ph type="sldNum" sz="quarter" idx="12"/>
          </p:nvPr>
        </p:nvSpPr>
        <p:spPr>
          <a:xfrm>
            <a:off x="6982916" y="6498803"/>
            <a:ext cx="2133600" cy="365125"/>
          </a:xfrm>
        </p:spPr>
        <p:txBody>
          <a:bodyPr/>
          <a:lstStyle/>
          <a:p>
            <a:pPr>
              <a:defRPr/>
            </a:pPr>
            <a:r>
              <a:rPr lang="en-US" altLang="ja-JP" sz="1600" dirty="0">
                <a:solidFill>
                  <a:schemeClr val="tx1"/>
                </a:solidFill>
                <a:latin typeface="+mn-ea"/>
                <a:ea typeface="+mn-ea"/>
              </a:rPr>
              <a:t>42</a:t>
            </a:r>
          </a:p>
        </p:txBody>
      </p:sp>
      <p:sp>
        <p:nvSpPr>
          <p:cNvPr id="13" name="角丸四角形 12"/>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５－１　地域貢献支援機能＜地域貢献事業検索①＞</a:t>
            </a:r>
          </a:p>
        </p:txBody>
      </p:sp>
    </p:spTree>
    <p:extLst>
      <p:ext uri="{BB962C8B-B14F-4D97-AF65-F5344CB8AC3E}">
        <p14:creationId xmlns:p14="http://schemas.microsoft.com/office/powerpoint/2010/main" val="2668162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097"/>
          <a:stretch/>
        </p:blipFill>
        <p:spPr bwMode="auto">
          <a:xfrm>
            <a:off x="107502" y="1412776"/>
            <a:ext cx="8856985"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4" name="Rectangle 3"/>
          <p:cNvSpPr>
            <a:spLocks noChangeArrowheads="1"/>
          </p:cNvSpPr>
          <p:nvPr/>
        </p:nvSpPr>
        <p:spPr bwMode="auto">
          <a:xfrm>
            <a:off x="-438150" y="765176"/>
            <a:ext cx="9906000" cy="5876925"/>
          </a:xfrm>
          <a:prstGeom prst="rect">
            <a:avLst/>
          </a:prstGeom>
          <a:noFill/>
          <a:ln w="9525">
            <a:noFill/>
            <a:miter lim="800000"/>
            <a:headEnd/>
            <a:tailEnd/>
          </a:ln>
        </p:spPr>
        <p:txBody>
          <a:bodyPr/>
          <a:lstStyle/>
          <a:p>
            <a:pPr>
              <a:spcBef>
                <a:spcPct val="20000"/>
              </a:spcBef>
              <a:buClr>
                <a:schemeClr val="tx2"/>
              </a:buClr>
              <a:buSzPct val="60000"/>
            </a:pPr>
            <a:r>
              <a:rPr lang="ja-JP" altLang="ja-JP" sz="1800"/>
              <a:t>　</a:t>
            </a:r>
            <a:endParaRPr lang="en-US" altLang="ja-JP" sz="1800"/>
          </a:p>
        </p:txBody>
      </p:sp>
      <p:sp>
        <p:nvSpPr>
          <p:cNvPr id="10" name="正方形/長方形 9"/>
          <p:cNvSpPr/>
          <p:nvPr/>
        </p:nvSpPr>
        <p:spPr>
          <a:xfrm>
            <a:off x="107503" y="725912"/>
            <a:ext cx="8856985" cy="454402"/>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rPr>
              <a:t>地域貢献事業検索の検索結果の事業内容の詳細は下記のように表示されます。</a:t>
            </a:r>
            <a:endParaRPr lang="ja-JP" altLang="en-US" sz="1800" dirty="0">
              <a:solidFill>
                <a:schemeClr val="tx1"/>
              </a:solidFill>
              <a:latin typeface="ＭＳ Ｐゴシック" panose="020B0600070205080204" pitchFamily="50" charset="-128"/>
            </a:endParaRPr>
          </a:p>
        </p:txBody>
      </p:sp>
      <p:sp>
        <p:nvSpPr>
          <p:cNvPr id="11" name="スライド番号プレースホルダー 3"/>
          <p:cNvSpPr>
            <a:spLocks noGrp="1"/>
          </p:cNvSpPr>
          <p:nvPr>
            <p:ph type="sldNum" sz="quarter" idx="12"/>
          </p:nvPr>
        </p:nvSpPr>
        <p:spPr>
          <a:xfrm>
            <a:off x="6987232" y="6492875"/>
            <a:ext cx="2133600" cy="365125"/>
          </a:xfrm>
        </p:spPr>
        <p:txBody>
          <a:bodyPr/>
          <a:lstStyle/>
          <a:p>
            <a:pPr>
              <a:defRPr/>
            </a:pPr>
            <a:r>
              <a:rPr lang="en-US" altLang="ja-JP" sz="1600" dirty="0">
                <a:solidFill>
                  <a:schemeClr val="tx1"/>
                </a:solidFill>
                <a:latin typeface="+mn-ea"/>
                <a:ea typeface="+mn-ea"/>
              </a:rPr>
              <a:t>43</a:t>
            </a:r>
          </a:p>
        </p:txBody>
      </p:sp>
      <p:sp>
        <p:nvSpPr>
          <p:cNvPr id="7" name="角丸四角形 6"/>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５－１　地域貢献支援機能＜地域貢献事業検索②＞</a:t>
            </a:r>
          </a:p>
        </p:txBody>
      </p:sp>
    </p:spTree>
    <p:extLst>
      <p:ext uri="{BB962C8B-B14F-4D97-AF65-F5344CB8AC3E}">
        <p14:creationId xmlns:p14="http://schemas.microsoft.com/office/powerpoint/2010/main" val="1058916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438150" y="765176"/>
            <a:ext cx="9906000" cy="5876925"/>
          </a:xfrm>
          <a:prstGeom prst="rect">
            <a:avLst/>
          </a:prstGeom>
          <a:noFill/>
          <a:ln w="9525">
            <a:noFill/>
            <a:miter lim="800000"/>
            <a:headEnd/>
            <a:tailEnd/>
          </a:ln>
        </p:spPr>
        <p:txBody>
          <a:bodyPr/>
          <a:lstStyle/>
          <a:p>
            <a:pPr>
              <a:spcBef>
                <a:spcPct val="20000"/>
              </a:spcBef>
              <a:buClr>
                <a:schemeClr val="tx2"/>
              </a:buClr>
              <a:buSzPct val="60000"/>
            </a:pPr>
            <a:r>
              <a:rPr lang="ja-JP" altLang="ja-JP" sz="1800"/>
              <a:t>　</a:t>
            </a:r>
            <a:endParaRPr lang="en-US" altLang="ja-JP" sz="1800"/>
          </a:p>
        </p:txBody>
      </p:sp>
      <p:sp>
        <p:nvSpPr>
          <p:cNvPr id="10" name="正方形/長方形 9"/>
          <p:cNvSpPr/>
          <p:nvPr/>
        </p:nvSpPr>
        <p:spPr>
          <a:xfrm>
            <a:off x="107503" y="725912"/>
            <a:ext cx="8856985" cy="1478952"/>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貴法人（福祉施設）が実施する地域貢献事業を登録できます。「生活困窮者レスキュー事業の実施」と「さまざまな地域貢献事業の実施」の２項目について、貴法人（福祉施設）の実施状況を随時、登録・反映してください。</a:t>
            </a:r>
            <a:endParaRPr lang="en-US" altLang="ja-JP" sz="1800" dirty="0">
              <a:solidFill>
                <a:schemeClr val="tx1"/>
              </a:solidFill>
              <a:latin typeface="ＭＳ Ｐゴシック" panose="020B0600070205080204" pitchFamily="50" charset="-128"/>
            </a:endParaRPr>
          </a:p>
          <a:p>
            <a:pPr>
              <a:spcBef>
                <a:spcPct val="20000"/>
              </a:spcBef>
              <a:buClr>
                <a:schemeClr val="tx2"/>
              </a:buClr>
              <a:buSzPct val="60000"/>
              <a:defRPr/>
            </a:pPr>
            <a:r>
              <a:rPr lang="en-US" altLang="ja-JP" sz="1800" dirty="0">
                <a:solidFill>
                  <a:schemeClr val="tx1"/>
                </a:solidFill>
                <a:latin typeface="ＭＳ Ｐゴシック" panose="020B0600070205080204" pitchFamily="50" charset="-128"/>
              </a:rPr>
              <a:t>※</a:t>
            </a:r>
            <a:r>
              <a:rPr lang="ja-JP" altLang="en-US" sz="1800" dirty="0">
                <a:solidFill>
                  <a:schemeClr val="tx1"/>
                </a:solidFill>
                <a:latin typeface="ＭＳ Ｐゴシック" panose="020B0600070205080204" pitchFamily="50" charset="-128"/>
              </a:rPr>
              <a:t>「社会貢献基金（特別部会費）の拠出」の項目については、貴法人（福祉施設）では変更できません。大阪府社協にて拠出状況を反映します。</a:t>
            </a:r>
          </a:p>
        </p:txBody>
      </p:sp>
      <p:sp>
        <p:nvSpPr>
          <p:cNvPr id="11" name="スライド番号プレースホルダー 3"/>
          <p:cNvSpPr>
            <a:spLocks noGrp="1"/>
          </p:cNvSpPr>
          <p:nvPr>
            <p:ph type="sldNum" sz="quarter" idx="12"/>
          </p:nvPr>
        </p:nvSpPr>
        <p:spPr>
          <a:xfrm>
            <a:off x="6987232" y="6492875"/>
            <a:ext cx="2133600" cy="365125"/>
          </a:xfrm>
        </p:spPr>
        <p:txBody>
          <a:bodyPr/>
          <a:lstStyle/>
          <a:p>
            <a:pPr>
              <a:defRPr/>
            </a:pPr>
            <a:r>
              <a:rPr lang="en-US" altLang="ja-JP" sz="1600" dirty="0">
                <a:solidFill>
                  <a:schemeClr val="tx1"/>
                </a:solidFill>
                <a:latin typeface="+mn-ea"/>
                <a:ea typeface="+mn-ea"/>
              </a:rPr>
              <a:t>44</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4251"/>
          <a:stretch/>
        </p:blipFill>
        <p:spPr bwMode="auto">
          <a:xfrm>
            <a:off x="223267" y="2348880"/>
            <a:ext cx="8583166" cy="3172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角丸四角形 13"/>
          <p:cNvSpPr/>
          <p:nvPr/>
        </p:nvSpPr>
        <p:spPr>
          <a:xfrm>
            <a:off x="1835697" y="4459721"/>
            <a:ext cx="1368151" cy="33743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5076056" y="2155624"/>
            <a:ext cx="3888431" cy="913336"/>
          </a:xfrm>
          <a:prstGeom prst="wedgeRoundRectCallout">
            <a:avLst>
              <a:gd name="adj1" fmla="val 646"/>
              <a:gd name="adj2" fmla="val 969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800" dirty="0">
                <a:solidFill>
                  <a:schemeClr val="tx1"/>
                </a:solidFill>
                <a:latin typeface="ＭＳ Ｐゴシック" panose="020B0600070205080204" pitchFamily="50" charset="-128"/>
              </a:rPr>
              <a:t>貴法人（福祉施設）における</a:t>
            </a:r>
            <a:r>
              <a:rPr kumimoji="1" lang="ja-JP" altLang="en-US" sz="1800" dirty="0"/>
              <a:t>「生活困窮者レスキュー事業」の実施状況を選択し、「更新」をクリックしてください。</a:t>
            </a:r>
          </a:p>
        </p:txBody>
      </p:sp>
      <p:sp>
        <p:nvSpPr>
          <p:cNvPr id="17" name="角丸四角形 16"/>
          <p:cNvSpPr/>
          <p:nvPr/>
        </p:nvSpPr>
        <p:spPr>
          <a:xfrm>
            <a:off x="5791460" y="4077072"/>
            <a:ext cx="1228812" cy="31064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3599891" y="4941168"/>
            <a:ext cx="5256584" cy="1484909"/>
          </a:xfrm>
          <a:prstGeom prst="wedgeRoundRectCallout">
            <a:avLst>
              <a:gd name="adj1" fmla="val 8815"/>
              <a:gd name="adj2" fmla="val -9460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800" dirty="0">
                <a:solidFill>
                  <a:schemeClr val="tx1"/>
                </a:solidFill>
                <a:latin typeface="ＭＳ Ｐゴシック" panose="020B0600070205080204" pitchFamily="50" charset="-128"/>
              </a:rPr>
              <a:t>貴法人（福祉施設）において実施している「地域貢献事業</a:t>
            </a:r>
            <a:r>
              <a:rPr kumimoji="1" lang="ja-JP" altLang="en-US" sz="1800" dirty="0"/>
              <a:t>」の内容を登録・反映してください。複数の事業を実施している場合は、事業ごとに複数の登録をすることができます。新規・追加の登録を行う場合は「新規地域貢献事業の追加」をクリックします。</a:t>
            </a:r>
          </a:p>
        </p:txBody>
      </p:sp>
      <p:sp>
        <p:nvSpPr>
          <p:cNvPr id="18" name="角丸四角形吹き出し 17"/>
          <p:cNvSpPr/>
          <p:nvPr/>
        </p:nvSpPr>
        <p:spPr>
          <a:xfrm>
            <a:off x="407567" y="5265946"/>
            <a:ext cx="2682701" cy="1080121"/>
          </a:xfrm>
          <a:prstGeom prst="wedgeRoundRectCallout">
            <a:avLst>
              <a:gd name="adj1" fmla="val 20205"/>
              <a:gd name="adj2" fmla="val -10342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800" dirty="0">
                <a:solidFill>
                  <a:schemeClr val="tx1"/>
                </a:solidFill>
              </a:rPr>
              <a:t>登録済みの地域貢献事業の追記・修正は「事業名」をクリックします</a:t>
            </a:r>
            <a:endParaRPr lang="en-US" altLang="ja-JP" sz="1800" dirty="0">
              <a:solidFill>
                <a:schemeClr val="tx1"/>
              </a:solidFill>
            </a:endParaRPr>
          </a:p>
        </p:txBody>
      </p:sp>
      <p:sp>
        <p:nvSpPr>
          <p:cNvPr id="19" name="角丸四角形 18"/>
          <p:cNvSpPr/>
          <p:nvPr/>
        </p:nvSpPr>
        <p:spPr>
          <a:xfrm>
            <a:off x="6588224" y="3334382"/>
            <a:ext cx="436724" cy="31064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５－２　地域貢献支援機能＜地域貢献事業管理①＞</a:t>
            </a:r>
          </a:p>
        </p:txBody>
      </p:sp>
    </p:spTree>
    <p:extLst>
      <p:ext uri="{BB962C8B-B14F-4D97-AF65-F5344CB8AC3E}">
        <p14:creationId xmlns:p14="http://schemas.microsoft.com/office/powerpoint/2010/main" val="1919994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F00DBA7-0B1C-3086-6812-24211E671CBE}"/>
              </a:ext>
            </a:extLst>
          </p:cNvPr>
          <p:cNvPicPr>
            <a:picLocks noChangeAspect="1"/>
          </p:cNvPicPr>
          <p:nvPr/>
        </p:nvPicPr>
        <p:blipFill>
          <a:blip r:embed="rId3"/>
          <a:stretch>
            <a:fillRect/>
          </a:stretch>
        </p:blipFill>
        <p:spPr>
          <a:xfrm>
            <a:off x="0" y="1452039"/>
            <a:ext cx="9144000" cy="5229325"/>
          </a:xfrm>
          <a:prstGeom prst="rect">
            <a:avLst/>
          </a:prstGeom>
        </p:spPr>
      </p:pic>
      <p:sp>
        <p:nvSpPr>
          <p:cNvPr id="64514" name="Rectangle 3"/>
          <p:cNvSpPr>
            <a:spLocks noChangeArrowheads="1"/>
          </p:cNvSpPr>
          <p:nvPr/>
        </p:nvSpPr>
        <p:spPr bwMode="auto">
          <a:xfrm>
            <a:off x="-438150" y="765176"/>
            <a:ext cx="9906000" cy="5876925"/>
          </a:xfrm>
          <a:prstGeom prst="rect">
            <a:avLst/>
          </a:prstGeom>
          <a:noFill/>
          <a:ln w="9525">
            <a:noFill/>
            <a:miter lim="800000"/>
            <a:headEnd/>
            <a:tailEnd/>
          </a:ln>
        </p:spPr>
        <p:txBody>
          <a:bodyPr/>
          <a:lstStyle/>
          <a:p>
            <a:pPr>
              <a:spcBef>
                <a:spcPct val="20000"/>
              </a:spcBef>
              <a:buClr>
                <a:schemeClr val="tx2"/>
              </a:buClr>
              <a:buSzPct val="60000"/>
            </a:pPr>
            <a:r>
              <a:rPr lang="ja-JP" altLang="ja-JP" sz="1800"/>
              <a:t>　</a:t>
            </a:r>
            <a:endParaRPr lang="en-US" altLang="ja-JP" sz="1800"/>
          </a:p>
        </p:txBody>
      </p:sp>
      <p:sp>
        <p:nvSpPr>
          <p:cNvPr id="10" name="正方形/長方形 9"/>
          <p:cNvSpPr/>
          <p:nvPr/>
        </p:nvSpPr>
        <p:spPr>
          <a:xfrm>
            <a:off x="138174" y="623090"/>
            <a:ext cx="8856985" cy="686864"/>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貴法人（福祉施設）が実施する地域貢献事業を新規登録・追加登録する場合は、</a:t>
            </a:r>
            <a:r>
              <a:rPr lang="ja-JP" altLang="en-US" sz="1800" dirty="0"/>
              <a:t> </a:t>
            </a:r>
            <a:r>
              <a:rPr lang="ja-JP" altLang="en-US" sz="1800" dirty="0">
                <a:solidFill>
                  <a:schemeClr val="tx1"/>
                </a:solidFill>
              </a:rPr>
              <a:t>前画面の「新規地域貢献事業の追加」をクリックし、下記の項目に入力します。</a:t>
            </a:r>
            <a:endParaRPr lang="ja-JP" altLang="en-US" sz="1800" dirty="0">
              <a:solidFill>
                <a:schemeClr val="tx1"/>
              </a:solidFill>
              <a:latin typeface="ＭＳ Ｐゴシック" panose="020B0600070205080204" pitchFamily="50" charset="-128"/>
            </a:endParaRPr>
          </a:p>
        </p:txBody>
      </p:sp>
      <p:sp>
        <p:nvSpPr>
          <p:cNvPr id="11" name="スライド番号プレースホルダー 3"/>
          <p:cNvSpPr>
            <a:spLocks noGrp="1"/>
          </p:cNvSpPr>
          <p:nvPr>
            <p:ph type="sldNum" sz="quarter" idx="12"/>
          </p:nvPr>
        </p:nvSpPr>
        <p:spPr>
          <a:xfrm>
            <a:off x="6987232" y="6492875"/>
            <a:ext cx="2133600" cy="365125"/>
          </a:xfrm>
        </p:spPr>
        <p:txBody>
          <a:bodyPr/>
          <a:lstStyle/>
          <a:p>
            <a:pPr>
              <a:defRPr/>
            </a:pPr>
            <a:r>
              <a:rPr lang="en-US" altLang="ja-JP" sz="1600" dirty="0">
                <a:solidFill>
                  <a:schemeClr val="tx1"/>
                </a:solidFill>
                <a:latin typeface="+mn-ea"/>
                <a:ea typeface="+mn-ea"/>
              </a:rPr>
              <a:t>45</a:t>
            </a:r>
          </a:p>
        </p:txBody>
      </p:sp>
      <p:sp>
        <p:nvSpPr>
          <p:cNvPr id="20" name="角丸四角形 19"/>
          <p:cNvSpPr/>
          <p:nvPr/>
        </p:nvSpPr>
        <p:spPr>
          <a:xfrm>
            <a:off x="3228353" y="2775668"/>
            <a:ext cx="2016224" cy="16871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吹き出し 21"/>
          <p:cNvSpPr/>
          <p:nvPr/>
        </p:nvSpPr>
        <p:spPr>
          <a:xfrm>
            <a:off x="5790229" y="1973349"/>
            <a:ext cx="2682701" cy="918037"/>
          </a:xfrm>
          <a:prstGeom prst="wedgeRoundRectCallout">
            <a:avLst>
              <a:gd name="adj1" fmla="val -65929"/>
              <a:gd name="adj2" fmla="val 5055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400" dirty="0">
                <a:solidFill>
                  <a:schemeClr val="tx1"/>
                </a:solidFill>
              </a:rPr>
              <a:t>「事業名」および「事業内容」のうち、その他の内容欄は必須入力項目です。</a:t>
            </a:r>
            <a:endParaRPr lang="en-US" altLang="ja-JP" sz="1400" dirty="0">
              <a:solidFill>
                <a:schemeClr val="tx1"/>
              </a:solidFill>
            </a:endParaRPr>
          </a:p>
        </p:txBody>
      </p:sp>
      <p:sp>
        <p:nvSpPr>
          <p:cNvPr id="25" name="角丸四角形吹き出し 24"/>
          <p:cNvSpPr/>
          <p:nvPr/>
        </p:nvSpPr>
        <p:spPr>
          <a:xfrm>
            <a:off x="6830888" y="3848387"/>
            <a:ext cx="2133600" cy="1908212"/>
          </a:xfrm>
          <a:prstGeom prst="wedgeRoundRectCallout">
            <a:avLst>
              <a:gd name="adj1" fmla="val -46773"/>
              <a:gd name="adj2" fmla="val 125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400" dirty="0">
                <a:solidFill>
                  <a:schemeClr val="tx1"/>
                </a:solidFill>
              </a:rPr>
              <a:t>事業内容について各項目の入力をします。</a:t>
            </a:r>
            <a:endParaRPr lang="en-US" altLang="ja-JP" sz="1400" dirty="0">
              <a:solidFill>
                <a:schemeClr val="tx1"/>
              </a:solidFill>
            </a:endParaRPr>
          </a:p>
          <a:p>
            <a:pPr>
              <a:spcBef>
                <a:spcPct val="20000"/>
              </a:spcBef>
              <a:buClr>
                <a:schemeClr val="tx2"/>
              </a:buClr>
              <a:buSzPct val="60000"/>
              <a:defRPr/>
            </a:pPr>
            <a:r>
              <a:rPr lang="en-US" altLang="ja-JP" sz="1400" dirty="0">
                <a:solidFill>
                  <a:schemeClr val="tx1"/>
                </a:solidFill>
              </a:rPr>
              <a:t>※</a:t>
            </a:r>
            <a:r>
              <a:rPr lang="ja-JP" altLang="en-US" sz="1400" dirty="0">
                <a:solidFill>
                  <a:schemeClr val="tx1"/>
                </a:solidFill>
              </a:rPr>
              <a:t>入力した情報は共有されますので、対象者が特定される個人情報等にはご配慮ください。</a:t>
            </a:r>
            <a:endParaRPr lang="en-US" altLang="ja-JP" sz="1400" dirty="0">
              <a:solidFill>
                <a:schemeClr val="tx1"/>
              </a:solidFill>
            </a:endParaRPr>
          </a:p>
        </p:txBody>
      </p:sp>
      <p:sp>
        <p:nvSpPr>
          <p:cNvPr id="2" name="右中かっこ 1"/>
          <p:cNvSpPr/>
          <p:nvPr/>
        </p:nvSpPr>
        <p:spPr>
          <a:xfrm>
            <a:off x="6372200" y="2944383"/>
            <a:ext cx="340517" cy="3697718"/>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角丸四角形吹き出し 25"/>
          <p:cNvSpPr/>
          <p:nvPr/>
        </p:nvSpPr>
        <p:spPr>
          <a:xfrm>
            <a:off x="153105" y="4374587"/>
            <a:ext cx="2035321" cy="2062748"/>
          </a:xfrm>
          <a:prstGeom prst="wedgeRoundRectCallout">
            <a:avLst>
              <a:gd name="adj1" fmla="val 50086"/>
              <a:gd name="adj2" fmla="val -2389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400" dirty="0">
                <a:solidFill>
                  <a:schemeClr val="tx1"/>
                </a:solidFill>
              </a:rPr>
              <a:t>「事業内容」および「対象者」の選択肢は、該当する項目を複数選択します。該当項目が見当たらない場合は「その他」を選択します。</a:t>
            </a:r>
            <a:endParaRPr lang="en-US" altLang="ja-JP" sz="1400" dirty="0">
              <a:solidFill>
                <a:schemeClr val="tx1"/>
              </a:solidFill>
            </a:endParaRPr>
          </a:p>
          <a:p>
            <a:pPr>
              <a:spcBef>
                <a:spcPct val="20000"/>
              </a:spcBef>
              <a:buClr>
                <a:schemeClr val="tx2"/>
              </a:buClr>
              <a:buSzPct val="60000"/>
              <a:defRPr/>
            </a:pPr>
            <a:r>
              <a:rPr lang="en-US" altLang="ja-JP" sz="1400" dirty="0">
                <a:solidFill>
                  <a:schemeClr val="tx1"/>
                </a:solidFill>
              </a:rPr>
              <a:t>※</a:t>
            </a:r>
            <a:r>
              <a:rPr lang="ja-JP" altLang="en-US" sz="1400" dirty="0">
                <a:solidFill>
                  <a:schemeClr val="tx1"/>
                </a:solidFill>
              </a:rPr>
              <a:t>ポータルサイトに連動しています。</a:t>
            </a:r>
            <a:endParaRPr lang="en-US" altLang="ja-JP" sz="1400" dirty="0">
              <a:solidFill>
                <a:schemeClr val="tx1"/>
              </a:solidFill>
            </a:endParaRPr>
          </a:p>
        </p:txBody>
      </p:sp>
      <p:sp>
        <p:nvSpPr>
          <p:cNvPr id="16" name="角丸四角形 15"/>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５－２　地域貢献支援機能＜地域貢献事業管理②＞</a:t>
            </a:r>
          </a:p>
        </p:txBody>
      </p:sp>
    </p:spTree>
    <p:extLst>
      <p:ext uri="{BB962C8B-B14F-4D97-AF65-F5344CB8AC3E}">
        <p14:creationId xmlns:p14="http://schemas.microsoft.com/office/powerpoint/2010/main" val="716290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496A335-B130-FAA6-6A8E-DF00E29BAEA3}"/>
              </a:ext>
            </a:extLst>
          </p:cNvPr>
          <p:cNvPicPr>
            <a:picLocks noChangeAspect="1"/>
          </p:cNvPicPr>
          <p:nvPr/>
        </p:nvPicPr>
        <p:blipFill>
          <a:blip r:embed="rId3"/>
          <a:stretch>
            <a:fillRect/>
          </a:stretch>
        </p:blipFill>
        <p:spPr>
          <a:xfrm>
            <a:off x="34259" y="1559861"/>
            <a:ext cx="9052450" cy="5298139"/>
          </a:xfrm>
          <a:prstGeom prst="rect">
            <a:avLst/>
          </a:prstGeom>
        </p:spPr>
      </p:pic>
      <p:sp>
        <p:nvSpPr>
          <p:cNvPr id="64514" name="Rectangle 3"/>
          <p:cNvSpPr>
            <a:spLocks noChangeArrowheads="1"/>
          </p:cNvSpPr>
          <p:nvPr/>
        </p:nvSpPr>
        <p:spPr bwMode="auto">
          <a:xfrm>
            <a:off x="-438150" y="765176"/>
            <a:ext cx="9906000" cy="5876925"/>
          </a:xfrm>
          <a:prstGeom prst="rect">
            <a:avLst/>
          </a:prstGeom>
          <a:noFill/>
          <a:ln w="9525">
            <a:noFill/>
            <a:miter lim="800000"/>
            <a:headEnd/>
            <a:tailEnd/>
          </a:ln>
        </p:spPr>
        <p:txBody>
          <a:bodyPr/>
          <a:lstStyle/>
          <a:p>
            <a:pPr>
              <a:spcBef>
                <a:spcPct val="20000"/>
              </a:spcBef>
              <a:buClr>
                <a:schemeClr val="tx2"/>
              </a:buClr>
              <a:buSzPct val="60000"/>
            </a:pPr>
            <a:r>
              <a:rPr lang="ja-JP" altLang="ja-JP" sz="1800"/>
              <a:t>　</a:t>
            </a:r>
            <a:endParaRPr lang="en-US" altLang="ja-JP" sz="1800"/>
          </a:p>
        </p:txBody>
      </p:sp>
      <p:sp>
        <p:nvSpPr>
          <p:cNvPr id="10" name="正方形/長方形 9"/>
          <p:cNvSpPr/>
          <p:nvPr/>
        </p:nvSpPr>
        <p:spPr>
          <a:xfrm>
            <a:off x="107503" y="725912"/>
            <a:ext cx="8856985" cy="686864"/>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貴法人（福祉施設）が実施する地域貢献事業で、登録済みの内容を追記・編集する場合は、</a:t>
            </a:r>
            <a:r>
              <a:rPr lang="ja-JP" altLang="en-US" sz="1800" dirty="0"/>
              <a:t> </a:t>
            </a:r>
            <a:r>
              <a:rPr lang="ja-JP" altLang="en-US" sz="1800" dirty="0">
                <a:solidFill>
                  <a:schemeClr val="tx1"/>
                </a:solidFill>
              </a:rPr>
              <a:t>前画面の「事業名」をクリックし、下記の項目に追記・編集を入力します。</a:t>
            </a:r>
            <a:endParaRPr lang="ja-JP" altLang="en-US" sz="1800" dirty="0">
              <a:solidFill>
                <a:schemeClr val="tx1"/>
              </a:solidFill>
              <a:latin typeface="ＭＳ Ｐゴシック" panose="020B0600070205080204" pitchFamily="50" charset="-128"/>
            </a:endParaRPr>
          </a:p>
        </p:txBody>
      </p:sp>
      <p:sp>
        <p:nvSpPr>
          <p:cNvPr id="11" name="スライド番号プレースホルダー 3"/>
          <p:cNvSpPr>
            <a:spLocks noGrp="1"/>
          </p:cNvSpPr>
          <p:nvPr>
            <p:ph type="sldNum" sz="quarter" idx="12"/>
          </p:nvPr>
        </p:nvSpPr>
        <p:spPr>
          <a:xfrm>
            <a:off x="6987232" y="6492875"/>
            <a:ext cx="2133600" cy="365125"/>
          </a:xfrm>
        </p:spPr>
        <p:txBody>
          <a:bodyPr/>
          <a:lstStyle/>
          <a:p>
            <a:pPr>
              <a:defRPr/>
            </a:pPr>
            <a:r>
              <a:rPr lang="en-US" altLang="ja-JP" sz="1600" dirty="0">
                <a:solidFill>
                  <a:schemeClr val="tx1"/>
                </a:solidFill>
                <a:latin typeface="+mn-ea"/>
                <a:ea typeface="+mn-ea"/>
              </a:rPr>
              <a:t>46</a:t>
            </a:r>
          </a:p>
        </p:txBody>
      </p:sp>
      <p:sp>
        <p:nvSpPr>
          <p:cNvPr id="14" name="角丸四角形 13"/>
          <p:cNvSpPr/>
          <p:nvPr/>
        </p:nvSpPr>
        <p:spPr>
          <a:xfrm>
            <a:off x="3203848" y="4653136"/>
            <a:ext cx="1368152" cy="143968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12955" y="4352717"/>
            <a:ext cx="2682701" cy="600838"/>
          </a:xfrm>
          <a:prstGeom prst="wedgeRoundRectCallout">
            <a:avLst>
              <a:gd name="adj1" fmla="val 61297"/>
              <a:gd name="adj2" fmla="val 9847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400" dirty="0">
                <a:solidFill>
                  <a:schemeClr val="tx1"/>
                </a:solidFill>
              </a:rPr>
              <a:t>事業内容の分かる資料や写真を添付できます。</a:t>
            </a:r>
            <a:endParaRPr lang="en-US" altLang="ja-JP" sz="1400" dirty="0">
              <a:solidFill>
                <a:schemeClr val="tx1"/>
              </a:solidFill>
            </a:endParaRPr>
          </a:p>
        </p:txBody>
      </p:sp>
      <p:sp>
        <p:nvSpPr>
          <p:cNvPr id="17" name="角丸四角形 16"/>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５－２　地域貢献支援機能＜地域貢献事業管理③＞</a:t>
            </a:r>
          </a:p>
        </p:txBody>
      </p:sp>
      <p:sp>
        <p:nvSpPr>
          <p:cNvPr id="4" name="角丸四角形吹き出し 24">
            <a:extLst>
              <a:ext uri="{FF2B5EF4-FFF2-40B4-BE49-F238E27FC236}">
                <a16:creationId xmlns:a16="http://schemas.microsoft.com/office/drawing/2014/main" id="{91686DA6-CC7F-00F8-D970-BAE0E54373E9}"/>
              </a:ext>
            </a:extLst>
          </p:cNvPr>
          <p:cNvSpPr/>
          <p:nvPr/>
        </p:nvSpPr>
        <p:spPr>
          <a:xfrm>
            <a:off x="6830888" y="2087787"/>
            <a:ext cx="2133600" cy="1908212"/>
          </a:xfrm>
          <a:prstGeom prst="wedgeRoundRectCallout">
            <a:avLst>
              <a:gd name="adj1" fmla="val -46773"/>
              <a:gd name="adj2" fmla="val 125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400" dirty="0">
                <a:solidFill>
                  <a:schemeClr val="tx1"/>
                </a:solidFill>
              </a:rPr>
              <a:t>事業内容について各項目の入力をします。</a:t>
            </a:r>
            <a:endParaRPr lang="en-US" altLang="ja-JP" sz="1400" dirty="0">
              <a:solidFill>
                <a:schemeClr val="tx1"/>
              </a:solidFill>
            </a:endParaRPr>
          </a:p>
          <a:p>
            <a:pPr>
              <a:spcBef>
                <a:spcPct val="20000"/>
              </a:spcBef>
              <a:buClr>
                <a:schemeClr val="tx2"/>
              </a:buClr>
              <a:buSzPct val="60000"/>
              <a:defRPr/>
            </a:pPr>
            <a:r>
              <a:rPr lang="en-US" altLang="ja-JP" sz="1400" dirty="0">
                <a:solidFill>
                  <a:schemeClr val="tx1"/>
                </a:solidFill>
              </a:rPr>
              <a:t>※</a:t>
            </a:r>
            <a:r>
              <a:rPr lang="ja-JP" altLang="en-US" sz="1400" dirty="0">
                <a:solidFill>
                  <a:schemeClr val="tx1"/>
                </a:solidFill>
              </a:rPr>
              <a:t>入力した情報は共有されますので、対象者が特定される個人情報等にはご配慮ください。</a:t>
            </a:r>
            <a:endParaRPr lang="en-US" altLang="ja-JP" sz="1400" dirty="0">
              <a:solidFill>
                <a:schemeClr val="tx1"/>
              </a:solidFill>
            </a:endParaRPr>
          </a:p>
        </p:txBody>
      </p:sp>
      <p:sp>
        <p:nvSpPr>
          <p:cNvPr id="5" name="右中かっこ 4">
            <a:extLst>
              <a:ext uri="{FF2B5EF4-FFF2-40B4-BE49-F238E27FC236}">
                <a16:creationId xmlns:a16="http://schemas.microsoft.com/office/drawing/2014/main" id="{10053FF4-B97F-C47B-2E2B-EB4B1DC6E9E9}"/>
              </a:ext>
            </a:extLst>
          </p:cNvPr>
          <p:cNvSpPr/>
          <p:nvPr/>
        </p:nvSpPr>
        <p:spPr>
          <a:xfrm>
            <a:off x="6300192" y="1600421"/>
            <a:ext cx="436785" cy="3052715"/>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角丸四角形 19">
            <a:extLst>
              <a:ext uri="{FF2B5EF4-FFF2-40B4-BE49-F238E27FC236}">
                <a16:creationId xmlns:a16="http://schemas.microsoft.com/office/drawing/2014/main" id="{AA9CAAD4-B441-F1F7-9DA6-BAD7D0A88021}"/>
              </a:ext>
            </a:extLst>
          </p:cNvPr>
          <p:cNvSpPr/>
          <p:nvPr/>
        </p:nvSpPr>
        <p:spPr>
          <a:xfrm>
            <a:off x="4655221" y="6408517"/>
            <a:ext cx="2016224" cy="23358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吹き出し 14">
            <a:extLst>
              <a:ext uri="{FF2B5EF4-FFF2-40B4-BE49-F238E27FC236}">
                <a16:creationId xmlns:a16="http://schemas.microsoft.com/office/drawing/2014/main" id="{87BA0F47-026D-6CB9-5E5C-79FEC846EFA1}"/>
              </a:ext>
            </a:extLst>
          </p:cNvPr>
          <p:cNvSpPr/>
          <p:nvPr/>
        </p:nvSpPr>
        <p:spPr>
          <a:xfrm>
            <a:off x="5914390" y="5414018"/>
            <a:ext cx="2906082" cy="718069"/>
          </a:xfrm>
          <a:prstGeom prst="wedgeRoundRectCallout">
            <a:avLst>
              <a:gd name="adj1" fmla="val -31740"/>
              <a:gd name="adj2" fmla="val 9603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en-US" altLang="ja-JP" sz="1600" dirty="0">
                <a:solidFill>
                  <a:schemeClr val="tx1"/>
                </a:solidFill>
              </a:rPr>
              <a:t>49</a:t>
            </a:r>
            <a:r>
              <a:rPr lang="ja-JP" altLang="en-US" sz="1600" dirty="0">
                <a:solidFill>
                  <a:schemeClr val="tx1"/>
                </a:solidFill>
              </a:rPr>
              <a:t>ページの地域貢献イベント登録・管理画面へ移動します。</a:t>
            </a:r>
            <a:endParaRPr lang="en-US" altLang="ja-JP" sz="1600" dirty="0">
              <a:solidFill>
                <a:schemeClr val="tx1"/>
              </a:solidFill>
            </a:endParaRPr>
          </a:p>
        </p:txBody>
      </p:sp>
      <p:pic>
        <p:nvPicPr>
          <p:cNvPr id="19" name="Picture 2" descr="new">
            <a:extLst>
              <a:ext uri="{FF2B5EF4-FFF2-40B4-BE49-F238E27FC236}">
                <a16:creationId xmlns:a16="http://schemas.microsoft.com/office/drawing/2014/main" id="{BC58EE22-237C-E333-8BC6-EACDC6950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5133" y="5247584"/>
            <a:ext cx="555339" cy="29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545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DDF0C4A-2485-5D3D-7B77-3714D990BBE1}"/>
              </a:ext>
            </a:extLst>
          </p:cNvPr>
          <p:cNvPicPr>
            <a:picLocks noChangeAspect="1"/>
          </p:cNvPicPr>
          <p:nvPr/>
        </p:nvPicPr>
        <p:blipFill>
          <a:blip r:embed="rId3"/>
          <a:stretch>
            <a:fillRect/>
          </a:stretch>
        </p:blipFill>
        <p:spPr>
          <a:xfrm>
            <a:off x="0" y="1809671"/>
            <a:ext cx="9144000" cy="5013145"/>
          </a:xfrm>
          <a:prstGeom prst="rect">
            <a:avLst/>
          </a:prstGeom>
        </p:spPr>
      </p:pic>
      <p:sp>
        <p:nvSpPr>
          <p:cNvPr id="64514" name="Rectangle 3"/>
          <p:cNvSpPr>
            <a:spLocks noChangeArrowheads="1"/>
          </p:cNvSpPr>
          <p:nvPr/>
        </p:nvSpPr>
        <p:spPr bwMode="auto">
          <a:xfrm>
            <a:off x="-438150" y="765176"/>
            <a:ext cx="9906000" cy="5876925"/>
          </a:xfrm>
          <a:prstGeom prst="rect">
            <a:avLst/>
          </a:prstGeom>
          <a:noFill/>
          <a:ln w="9525">
            <a:noFill/>
            <a:miter lim="800000"/>
            <a:headEnd/>
            <a:tailEnd/>
          </a:ln>
        </p:spPr>
        <p:txBody>
          <a:bodyPr/>
          <a:lstStyle/>
          <a:p>
            <a:pPr>
              <a:spcBef>
                <a:spcPct val="20000"/>
              </a:spcBef>
              <a:buClr>
                <a:schemeClr val="tx2"/>
              </a:buClr>
              <a:buSzPct val="60000"/>
            </a:pPr>
            <a:r>
              <a:rPr lang="ja-JP" altLang="ja-JP" sz="1800"/>
              <a:t>　</a:t>
            </a:r>
            <a:endParaRPr lang="en-US" altLang="ja-JP" sz="1800"/>
          </a:p>
        </p:txBody>
      </p:sp>
      <p:sp>
        <p:nvSpPr>
          <p:cNvPr id="10" name="正方形/長方形 9"/>
          <p:cNvSpPr/>
          <p:nvPr/>
        </p:nvSpPr>
        <p:spPr>
          <a:xfrm>
            <a:off x="107502" y="549878"/>
            <a:ext cx="8856985" cy="1190920"/>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600" dirty="0">
                <a:solidFill>
                  <a:schemeClr val="tx1"/>
                </a:solidFill>
                <a:latin typeface="ＭＳ Ｐゴシック" panose="020B0600070205080204" pitchFamily="50" charset="-128"/>
              </a:rPr>
              <a:t>各福祉施設が実施する地域貢献事業のうち、定期的に実施されるイベント（例：子ども食堂、フードパントリー等）の登録された情報が検索できます。実施時期、事業内容、対象者、名称で検索対象を絞り込むことができ、自施設の登録したイベント情報の確認や、社会福祉法人（福祉施設）間の地域実践のノウハウの共有に活用できます。また、イベントとして登録された情報は、ポータルサイト上へも公開されます。</a:t>
            </a:r>
          </a:p>
        </p:txBody>
      </p:sp>
      <p:sp>
        <p:nvSpPr>
          <p:cNvPr id="17" name="角丸四角形 16"/>
          <p:cNvSpPr/>
          <p:nvPr/>
        </p:nvSpPr>
        <p:spPr>
          <a:xfrm>
            <a:off x="3578605" y="3211787"/>
            <a:ext cx="936104" cy="30147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025389" y="3513257"/>
            <a:ext cx="4957527" cy="243602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4939934" y="2365306"/>
            <a:ext cx="3851920" cy="646276"/>
          </a:xfrm>
          <a:prstGeom prst="wedgeRoundRectCallout">
            <a:avLst>
              <a:gd name="adj1" fmla="val -55975"/>
              <a:gd name="adj2" fmla="val 8417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t>「地域貢献支援機能」メニューから</a:t>
            </a:r>
            <a:endParaRPr lang="en-US" altLang="ja-JP" sz="1600" dirty="0"/>
          </a:p>
          <a:p>
            <a:pPr algn="ctr"/>
            <a:r>
              <a:rPr lang="ja-JP" altLang="en-US" sz="1600" dirty="0"/>
              <a:t>「地域貢献イベント検索」を選択します。</a:t>
            </a:r>
            <a:endParaRPr kumimoji="1" lang="ja-JP" altLang="en-US" sz="1600" dirty="0"/>
          </a:p>
        </p:txBody>
      </p:sp>
      <p:sp>
        <p:nvSpPr>
          <p:cNvPr id="18" name="角丸四角形吹き出し 17"/>
          <p:cNvSpPr/>
          <p:nvPr/>
        </p:nvSpPr>
        <p:spPr>
          <a:xfrm>
            <a:off x="7110858" y="3286694"/>
            <a:ext cx="1728193" cy="1296144"/>
          </a:xfrm>
          <a:prstGeom prst="wedgeRoundRectCallout">
            <a:avLst>
              <a:gd name="adj1" fmla="val -67281"/>
              <a:gd name="adj2" fmla="val 3349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0" dirty="0"/>
              <a:t>検索対象の絞り込み条件を選択できます。</a:t>
            </a:r>
            <a:endParaRPr kumimoji="1" lang="ja-JP" altLang="en-US" sz="1800" dirty="0"/>
          </a:p>
        </p:txBody>
      </p:sp>
      <p:sp>
        <p:nvSpPr>
          <p:cNvPr id="21" name="角丸四角形 20"/>
          <p:cNvSpPr/>
          <p:nvPr/>
        </p:nvSpPr>
        <p:spPr>
          <a:xfrm>
            <a:off x="2134177" y="6341335"/>
            <a:ext cx="4758598" cy="44795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吹き出し 19"/>
          <p:cNvSpPr/>
          <p:nvPr/>
        </p:nvSpPr>
        <p:spPr>
          <a:xfrm>
            <a:off x="6228183" y="5036783"/>
            <a:ext cx="2736304" cy="1181100"/>
          </a:xfrm>
          <a:prstGeom prst="wedgeRoundRectCallout">
            <a:avLst>
              <a:gd name="adj1" fmla="val -36409"/>
              <a:gd name="adj2" fmla="val 6121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0" dirty="0"/>
              <a:t>検索結果が表示されます。詳細は「詳細」をクリックすると表示されます。</a:t>
            </a:r>
            <a:endParaRPr kumimoji="1" lang="ja-JP" altLang="en-US" sz="1800" dirty="0"/>
          </a:p>
        </p:txBody>
      </p:sp>
      <p:sp>
        <p:nvSpPr>
          <p:cNvPr id="14" name="スライド番号プレースホルダー 3"/>
          <p:cNvSpPr>
            <a:spLocks noGrp="1"/>
          </p:cNvSpPr>
          <p:nvPr>
            <p:ph type="sldNum" sz="quarter" idx="12"/>
          </p:nvPr>
        </p:nvSpPr>
        <p:spPr>
          <a:xfrm>
            <a:off x="6982916" y="6498803"/>
            <a:ext cx="2133600" cy="365125"/>
          </a:xfrm>
        </p:spPr>
        <p:txBody>
          <a:bodyPr/>
          <a:lstStyle/>
          <a:p>
            <a:pPr>
              <a:defRPr/>
            </a:pPr>
            <a:r>
              <a:rPr lang="en-US" altLang="ja-JP" sz="1600" dirty="0">
                <a:solidFill>
                  <a:schemeClr val="tx1"/>
                </a:solidFill>
                <a:latin typeface="+mn-ea"/>
                <a:ea typeface="+mn-ea"/>
              </a:rPr>
              <a:t>47</a:t>
            </a:r>
          </a:p>
        </p:txBody>
      </p:sp>
      <p:sp>
        <p:nvSpPr>
          <p:cNvPr id="13" name="角丸四角形 12"/>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５－３　地域貢献支援機能＜地域貢献イベント検索①＞</a:t>
            </a:r>
          </a:p>
        </p:txBody>
      </p:sp>
      <p:pic>
        <p:nvPicPr>
          <p:cNvPr id="2" name="Picture 2" descr="new">
            <a:extLst>
              <a:ext uri="{FF2B5EF4-FFF2-40B4-BE49-F238E27FC236}">
                <a16:creationId xmlns:a16="http://schemas.microsoft.com/office/drawing/2014/main" id="{6F74F930-DB91-0D36-8A00-A24627693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515" y="116686"/>
            <a:ext cx="555339" cy="29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498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E66BF1CE-D211-3C49-AEFB-922622AD25CB}"/>
              </a:ext>
            </a:extLst>
          </p:cNvPr>
          <p:cNvPicPr>
            <a:picLocks noChangeAspect="1"/>
          </p:cNvPicPr>
          <p:nvPr/>
        </p:nvPicPr>
        <p:blipFill>
          <a:blip r:embed="rId3"/>
          <a:stretch>
            <a:fillRect/>
          </a:stretch>
        </p:blipFill>
        <p:spPr>
          <a:xfrm>
            <a:off x="78108" y="1219578"/>
            <a:ext cx="8979534" cy="5600362"/>
          </a:xfrm>
          <a:prstGeom prst="rect">
            <a:avLst/>
          </a:prstGeom>
        </p:spPr>
      </p:pic>
      <p:sp>
        <p:nvSpPr>
          <p:cNvPr id="64514" name="Rectangle 3"/>
          <p:cNvSpPr>
            <a:spLocks noChangeArrowheads="1"/>
          </p:cNvSpPr>
          <p:nvPr/>
        </p:nvSpPr>
        <p:spPr bwMode="auto">
          <a:xfrm>
            <a:off x="-438150" y="765176"/>
            <a:ext cx="9906000" cy="5876925"/>
          </a:xfrm>
          <a:prstGeom prst="rect">
            <a:avLst/>
          </a:prstGeom>
          <a:noFill/>
          <a:ln w="9525">
            <a:noFill/>
            <a:miter lim="800000"/>
            <a:headEnd/>
            <a:tailEnd/>
          </a:ln>
        </p:spPr>
        <p:txBody>
          <a:bodyPr/>
          <a:lstStyle/>
          <a:p>
            <a:pPr>
              <a:spcBef>
                <a:spcPct val="20000"/>
              </a:spcBef>
              <a:buClr>
                <a:schemeClr val="tx2"/>
              </a:buClr>
              <a:buSzPct val="60000"/>
            </a:pPr>
            <a:r>
              <a:rPr lang="ja-JP" altLang="ja-JP" sz="1800"/>
              <a:t>　</a:t>
            </a:r>
            <a:endParaRPr lang="en-US" altLang="ja-JP" sz="1800"/>
          </a:p>
        </p:txBody>
      </p:sp>
      <p:sp>
        <p:nvSpPr>
          <p:cNvPr id="10" name="正方形/長方形 9"/>
          <p:cNvSpPr/>
          <p:nvPr/>
        </p:nvSpPr>
        <p:spPr>
          <a:xfrm>
            <a:off x="122549" y="623091"/>
            <a:ext cx="8856985" cy="454402"/>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rPr>
              <a:t>地域貢献イベント検索結果から事業内容詳細を確認すると下記のように表示されます。</a:t>
            </a:r>
            <a:endParaRPr lang="ja-JP" altLang="en-US" sz="1800" dirty="0">
              <a:solidFill>
                <a:schemeClr val="tx1"/>
              </a:solidFill>
              <a:latin typeface="ＭＳ Ｐゴシック" panose="020B0600070205080204" pitchFamily="50" charset="-128"/>
            </a:endParaRPr>
          </a:p>
        </p:txBody>
      </p:sp>
      <p:sp>
        <p:nvSpPr>
          <p:cNvPr id="11" name="スライド番号プレースホルダー 3"/>
          <p:cNvSpPr>
            <a:spLocks noGrp="1"/>
          </p:cNvSpPr>
          <p:nvPr>
            <p:ph type="sldNum" sz="quarter" idx="12"/>
          </p:nvPr>
        </p:nvSpPr>
        <p:spPr>
          <a:xfrm>
            <a:off x="6943573" y="6507623"/>
            <a:ext cx="2133600" cy="365125"/>
          </a:xfrm>
        </p:spPr>
        <p:txBody>
          <a:bodyPr/>
          <a:lstStyle/>
          <a:p>
            <a:pPr>
              <a:defRPr/>
            </a:pPr>
            <a:r>
              <a:rPr lang="en-US" altLang="ja-JP" sz="1600" dirty="0">
                <a:solidFill>
                  <a:schemeClr val="tx1"/>
                </a:solidFill>
                <a:latin typeface="+mn-ea"/>
                <a:ea typeface="+mn-ea"/>
              </a:rPr>
              <a:t>48</a:t>
            </a:r>
          </a:p>
        </p:txBody>
      </p:sp>
      <p:sp>
        <p:nvSpPr>
          <p:cNvPr id="7" name="角丸四角形 6"/>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５－３　地域貢献支援機能＜地域貢献イベント検索②＞</a:t>
            </a:r>
          </a:p>
        </p:txBody>
      </p:sp>
      <p:pic>
        <p:nvPicPr>
          <p:cNvPr id="2" name="Picture 2" descr="new">
            <a:extLst>
              <a:ext uri="{FF2B5EF4-FFF2-40B4-BE49-F238E27FC236}">
                <a16:creationId xmlns:a16="http://schemas.microsoft.com/office/drawing/2014/main" id="{2FC6247E-1FE7-A26F-BF42-2DCA66EFE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515" y="116686"/>
            <a:ext cx="555339" cy="29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814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69C4A5AE-E523-7745-E0AA-23E4E66F5DAD}"/>
              </a:ext>
            </a:extLst>
          </p:cNvPr>
          <p:cNvPicPr>
            <a:picLocks noChangeAspect="1"/>
          </p:cNvPicPr>
          <p:nvPr/>
        </p:nvPicPr>
        <p:blipFill>
          <a:blip r:embed="rId3"/>
          <a:stretch>
            <a:fillRect/>
          </a:stretch>
        </p:blipFill>
        <p:spPr>
          <a:xfrm>
            <a:off x="34259" y="1422007"/>
            <a:ext cx="9120832" cy="5435992"/>
          </a:xfrm>
          <a:prstGeom prst="rect">
            <a:avLst/>
          </a:prstGeom>
        </p:spPr>
      </p:pic>
      <p:sp>
        <p:nvSpPr>
          <p:cNvPr id="64514" name="Rectangle 3"/>
          <p:cNvSpPr>
            <a:spLocks noChangeArrowheads="1"/>
          </p:cNvSpPr>
          <p:nvPr/>
        </p:nvSpPr>
        <p:spPr bwMode="auto">
          <a:xfrm>
            <a:off x="-438150" y="765176"/>
            <a:ext cx="9906000" cy="5876925"/>
          </a:xfrm>
          <a:prstGeom prst="rect">
            <a:avLst/>
          </a:prstGeom>
          <a:noFill/>
          <a:ln w="9525">
            <a:noFill/>
            <a:miter lim="800000"/>
            <a:headEnd/>
            <a:tailEnd/>
          </a:ln>
        </p:spPr>
        <p:txBody>
          <a:bodyPr/>
          <a:lstStyle/>
          <a:p>
            <a:pPr>
              <a:spcBef>
                <a:spcPct val="20000"/>
              </a:spcBef>
              <a:buClr>
                <a:schemeClr val="tx2"/>
              </a:buClr>
              <a:buSzPct val="60000"/>
            </a:pPr>
            <a:r>
              <a:rPr lang="ja-JP" altLang="ja-JP" sz="1800"/>
              <a:t>　</a:t>
            </a:r>
            <a:endParaRPr lang="en-US" altLang="ja-JP" sz="1800"/>
          </a:p>
        </p:txBody>
      </p:sp>
      <p:sp>
        <p:nvSpPr>
          <p:cNvPr id="11" name="スライド番号プレースホルダー 3"/>
          <p:cNvSpPr>
            <a:spLocks noGrp="1"/>
          </p:cNvSpPr>
          <p:nvPr>
            <p:ph type="sldNum" sz="quarter" idx="12"/>
          </p:nvPr>
        </p:nvSpPr>
        <p:spPr>
          <a:xfrm>
            <a:off x="6987232" y="6492875"/>
            <a:ext cx="2133600" cy="365125"/>
          </a:xfrm>
        </p:spPr>
        <p:txBody>
          <a:bodyPr/>
          <a:lstStyle/>
          <a:p>
            <a:pPr>
              <a:defRPr/>
            </a:pPr>
            <a:r>
              <a:rPr lang="en-US" altLang="ja-JP" sz="1600" dirty="0">
                <a:solidFill>
                  <a:schemeClr val="tx1"/>
                </a:solidFill>
                <a:latin typeface="+mn-ea"/>
                <a:ea typeface="+mn-ea"/>
              </a:rPr>
              <a:t>49</a:t>
            </a:r>
          </a:p>
        </p:txBody>
      </p:sp>
      <p:sp>
        <p:nvSpPr>
          <p:cNvPr id="7" name="角丸四角形 6"/>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５－３　地域貢献支援機能＜地域貢献イベント検索③＞</a:t>
            </a:r>
          </a:p>
        </p:txBody>
      </p:sp>
      <p:pic>
        <p:nvPicPr>
          <p:cNvPr id="2" name="Picture 2" descr="new">
            <a:extLst>
              <a:ext uri="{FF2B5EF4-FFF2-40B4-BE49-F238E27FC236}">
                <a16:creationId xmlns:a16="http://schemas.microsoft.com/office/drawing/2014/main" id="{2FC6247E-1FE7-A26F-BF42-2DCA66EFE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515" y="116686"/>
            <a:ext cx="555339" cy="293605"/>
          </a:xfrm>
          <a:prstGeom prst="rect">
            <a:avLst/>
          </a:prstGeom>
          <a:noFill/>
          <a:extLst>
            <a:ext uri="{909E8E84-426E-40DD-AFC4-6F175D3DCCD1}">
              <a14:hiddenFill xmlns:a14="http://schemas.microsoft.com/office/drawing/2010/main">
                <a:solidFill>
                  <a:srgbClr val="FFFFFF"/>
                </a:solidFill>
              </a14:hiddenFill>
            </a:ext>
          </a:extLst>
        </p:spPr>
      </p:pic>
      <p:sp>
        <p:nvSpPr>
          <p:cNvPr id="3" name="右中かっこ 2">
            <a:extLst>
              <a:ext uri="{FF2B5EF4-FFF2-40B4-BE49-F238E27FC236}">
                <a16:creationId xmlns:a16="http://schemas.microsoft.com/office/drawing/2014/main" id="{26A38D28-653E-B3BB-B119-C2F1C5F0B424}"/>
              </a:ext>
            </a:extLst>
          </p:cNvPr>
          <p:cNvSpPr/>
          <p:nvPr/>
        </p:nvSpPr>
        <p:spPr>
          <a:xfrm>
            <a:off x="6836810" y="2404568"/>
            <a:ext cx="412525" cy="4407459"/>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角丸四角形吹き出し 24">
            <a:extLst>
              <a:ext uri="{FF2B5EF4-FFF2-40B4-BE49-F238E27FC236}">
                <a16:creationId xmlns:a16="http://schemas.microsoft.com/office/drawing/2014/main" id="{10A84D1D-0473-9E7F-FF82-5223ECA6CDF3}"/>
              </a:ext>
            </a:extLst>
          </p:cNvPr>
          <p:cNvSpPr/>
          <p:nvPr/>
        </p:nvSpPr>
        <p:spPr>
          <a:xfrm>
            <a:off x="7526265" y="3009544"/>
            <a:ext cx="1354635" cy="2471615"/>
          </a:xfrm>
          <a:prstGeom prst="wedgeRoundRectCallout">
            <a:avLst>
              <a:gd name="adj1" fmla="val -46773"/>
              <a:gd name="adj2" fmla="val 1255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400" dirty="0">
                <a:solidFill>
                  <a:schemeClr val="tx1"/>
                </a:solidFill>
              </a:rPr>
              <a:t>イベントの開催日時や開催場所、イベントの詳細等入力してください。</a:t>
            </a:r>
            <a:endParaRPr lang="en-US" altLang="ja-JP" sz="1400" dirty="0">
              <a:solidFill>
                <a:schemeClr val="tx1"/>
              </a:solidFill>
            </a:endParaRPr>
          </a:p>
          <a:p>
            <a:pPr>
              <a:spcBef>
                <a:spcPct val="20000"/>
              </a:spcBef>
              <a:buClr>
                <a:schemeClr val="tx2"/>
              </a:buClr>
              <a:buSzPct val="60000"/>
              <a:defRPr/>
            </a:pPr>
            <a:r>
              <a:rPr lang="en-US" altLang="ja-JP" sz="1400" dirty="0">
                <a:solidFill>
                  <a:schemeClr val="tx1"/>
                </a:solidFill>
              </a:rPr>
              <a:t>※</a:t>
            </a:r>
            <a:r>
              <a:rPr lang="ja-JP" altLang="en-US" sz="1400" dirty="0">
                <a:solidFill>
                  <a:schemeClr val="tx1"/>
                </a:solidFill>
              </a:rPr>
              <a:t>印は入力必須項目です。</a:t>
            </a:r>
            <a:endParaRPr lang="en-US" altLang="ja-JP" sz="1400" dirty="0">
              <a:solidFill>
                <a:schemeClr val="tx1"/>
              </a:solidFill>
            </a:endParaRPr>
          </a:p>
        </p:txBody>
      </p:sp>
      <p:sp>
        <p:nvSpPr>
          <p:cNvPr id="8" name="角丸四角形 13">
            <a:extLst>
              <a:ext uri="{FF2B5EF4-FFF2-40B4-BE49-F238E27FC236}">
                <a16:creationId xmlns:a16="http://schemas.microsoft.com/office/drawing/2014/main" id="{8E61BC15-2070-EBD6-D92A-1D460D0280AA}"/>
              </a:ext>
            </a:extLst>
          </p:cNvPr>
          <p:cNvSpPr/>
          <p:nvPr/>
        </p:nvSpPr>
        <p:spPr>
          <a:xfrm>
            <a:off x="2483768" y="5663381"/>
            <a:ext cx="1745940" cy="116473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14">
            <a:extLst>
              <a:ext uri="{FF2B5EF4-FFF2-40B4-BE49-F238E27FC236}">
                <a16:creationId xmlns:a16="http://schemas.microsoft.com/office/drawing/2014/main" id="{2906FAAA-28DA-83BD-5DC3-BB4E71A6F955}"/>
              </a:ext>
            </a:extLst>
          </p:cNvPr>
          <p:cNvSpPr/>
          <p:nvPr/>
        </p:nvSpPr>
        <p:spPr>
          <a:xfrm>
            <a:off x="413792" y="5204835"/>
            <a:ext cx="1656184" cy="840454"/>
          </a:xfrm>
          <a:prstGeom prst="wedgeRoundRectCallout">
            <a:avLst>
              <a:gd name="adj1" fmla="val 58139"/>
              <a:gd name="adj2" fmla="val 7811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400" dirty="0">
                <a:solidFill>
                  <a:schemeClr val="tx1"/>
                </a:solidFill>
              </a:rPr>
              <a:t>事業内容の分かる資料や写真を添付できます。</a:t>
            </a:r>
            <a:endParaRPr lang="en-US" altLang="ja-JP" sz="1400" dirty="0">
              <a:solidFill>
                <a:schemeClr val="tx1"/>
              </a:solidFill>
            </a:endParaRPr>
          </a:p>
        </p:txBody>
      </p:sp>
      <p:sp>
        <p:nvSpPr>
          <p:cNvPr id="10" name="正方形/長方形 9">
            <a:extLst>
              <a:ext uri="{FF2B5EF4-FFF2-40B4-BE49-F238E27FC236}">
                <a16:creationId xmlns:a16="http://schemas.microsoft.com/office/drawing/2014/main" id="{4728C940-5A57-1456-441A-213618D03EDD}"/>
              </a:ext>
            </a:extLst>
          </p:cNvPr>
          <p:cNvSpPr/>
          <p:nvPr/>
        </p:nvSpPr>
        <p:spPr>
          <a:xfrm>
            <a:off x="144735" y="549277"/>
            <a:ext cx="8856985" cy="826758"/>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貴法人（福祉施設）が実施する地域貢献イベント内容を変更・修正する場合は、</a:t>
            </a:r>
            <a:r>
              <a:rPr lang="ja-JP" altLang="en-US" sz="1800" dirty="0"/>
              <a:t> </a:t>
            </a:r>
            <a:r>
              <a:rPr lang="ja-JP" altLang="en-US" sz="1800" dirty="0">
                <a:solidFill>
                  <a:schemeClr val="tx1"/>
                </a:solidFill>
              </a:rPr>
              <a:t>前画面のイベントの「変更・詳細」をクリックし、下記の項目を入力します（</a:t>
            </a:r>
            <a:r>
              <a:rPr lang="en-US" altLang="ja-JP" sz="1800" dirty="0">
                <a:solidFill>
                  <a:schemeClr val="tx1"/>
                </a:solidFill>
              </a:rPr>
              <a:t>46</a:t>
            </a:r>
            <a:r>
              <a:rPr lang="ja-JP" altLang="en-US" sz="1800" dirty="0">
                <a:solidFill>
                  <a:schemeClr val="tx1"/>
                </a:solidFill>
              </a:rPr>
              <a:t>ページの登録ボタンからも移動できます）。</a:t>
            </a:r>
            <a:endParaRPr lang="ja-JP" altLang="en-US" sz="1800" dirty="0">
              <a:solidFill>
                <a:schemeClr val="tx1"/>
              </a:solidFill>
              <a:latin typeface="ＭＳ Ｐゴシック" panose="020B0600070205080204" pitchFamily="50" charset="-128"/>
            </a:endParaRPr>
          </a:p>
        </p:txBody>
      </p:sp>
      <p:sp>
        <p:nvSpPr>
          <p:cNvPr id="18" name="角丸四角形 13">
            <a:extLst>
              <a:ext uri="{FF2B5EF4-FFF2-40B4-BE49-F238E27FC236}">
                <a16:creationId xmlns:a16="http://schemas.microsoft.com/office/drawing/2014/main" id="{639366DA-08DB-BB60-40BB-EDB23388A97A}"/>
              </a:ext>
            </a:extLst>
          </p:cNvPr>
          <p:cNvSpPr/>
          <p:nvPr/>
        </p:nvSpPr>
        <p:spPr>
          <a:xfrm>
            <a:off x="2500101" y="4382496"/>
            <a:ext cx="2457520" cy="84045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吹き出し 14">
            <a:extLst>
              <a:ext uri="{FF2B5EF4-FFF2-40B4-BE49-F238E27FC236}">
                <a16:creationId xmlns:a16="http://schemas.microsoft.com/office/drawing/2014/main" id="{53A2CE6C-97B7-C9F8-24A5-1715CC5BB85A}"/>
              </a:ext>
            </a:extLst>
          </p:cNvPr>
          <p:cNvSpPr/>
          <p:nvPr/>
        </p:nvSpPr>
        <p:spPr>
          <a:xfrm>
            <a:off x="413792" y="3542042"/>
            <a:ext cx="1851758" cy="840454"/>
          </a:xfrm>
          <a:prstGeom prst="wedgeRoundRectCallout">
            <a:avLst>
              <a:gd name="adj1" fmla="val 58139"/>
              <a:gd name="adj2" fmla="val 7811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400" dirty="0">
                <a:solidFill>
                  <a:schemeClr val="tx1"/>
                </a:solidFill>
              </a:rPr>
              <a:t>開催場所を非公開にしたい場合は、未入力で構いません</a:t>
            </a:r>
            <a:endParaRPr lang="en-US" altLang="ja-JP" sz="1400" dirty="0">
              <a:solidFill>
                <a:schemeClr val="tx1"/>
              </a:solidFill>
            </a:endParaRPr>
          </a:p>
        </p:txBody>
      </p:sp>
    </p:spTree>
    <p:extLst>
      <p:ext uri="{BB962C8B-B14F-4D97-AF65-F5344CB8AC3E}">
        <p14:creationId xmlns:p14="http://schemas.microsoft.com/office/powerpoint/2010/main" val="130466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1520" y="908720"/>
            <a:ext cx="8730170" cy="5472608"/>
          </a:xfrm>
          <a:prstGeom prst="rect">
            <a:avLst/>
          </a:prstGeom>
          <a:no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ＭＳ ゴシック" panose="020B0609070205080204" pitchFamily="49" charset="-128"/>
                <a:ea typeface="ＭＳ ゴシック" panose="020B0609070205080204" pitchFamily="49" charset="-128"/>
              </a:rPr>
              <a:t>◆本システムは、社会福祉法人が運営する大阪府社協各施設種</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別部会の会員施設に</a:t>
            </a:r>
            <a:r>
              <a:rPr lang="en-US" altLang="ja-JP" sz="2400" dirty="0">
                <a:solidFill>
                  <a:schemeClr val="tx1"/>
                </a:solidFill>
                <a:latin typeface="ＭＳ ゴシック" panose="020B0609070205080204" pitchFamily="49" charset="-128"/>
                <a:ea typeface="ＭＳ ゴシック" panose="020B0609070205080204" pitchFamily="49" charset="-128"/>
              </a:rPr>
              <a:t>ID</a:t>
            </a:r>
            <a:r>
              <a:rPr lang="ja-JP" altLang="en-US" sz="2400" dirty="0">
                <a:solidFill>
                  <a:schemeClr val="tx1"/>
                </a:solidFill>
                <a:latin typeface="ＭＳ ゴシック" panose="020B0609070205080204" pitchFamily="49" charset="-128"/>
                <a:ea typeface="ＭＳ ゴシック" panose="020B0609070205080204" pitchFamily="49" charset="-128"/>
              </a:rPr>
              <a:t>・パスワードを発行し、ご利用いただ</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くものです。</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endParaRPr lang="en-US" altLang="ja-JP" sz="105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◆本システムは、インターネット環境があれば、どこからでも</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利用可能なクラウド型のシステムです。</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endParaRPr lang="en-US" altLang="ja-JP" sz="105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＜大阪しあわせネットワーク支援システムの</a:t>
            </a:r>
            <a:r>
              <a:rPr lang="en-US" altLang="ja-JP" sz="2400" dirty="0">
                <a:solidFill>
                  <a:schemeClr val="tx1"/>
                </a:solidFill>
                <a:latin typeface="ＭＳ ゴシック" panose="020B0609070205080204" pitchFamily="49" charset="-128"/>
                <a:ea typeface="ＭＳ ゴシック" panose="020B0609070205080204" pitchFamily="49" charset="-128"/>
              </a:rPr>
              <a:t>URL</a:t>
            </a:r>
            <a:r>
              <a:rPr lang="ja-JP" altLang="en-US" sz="2400" dirty="0">
                <a:solidFill>
                  <a:schemeClr val="tx1"/>
                </a:solidFill>
                <a:latin typeface="ＭＳ ゴシック" panose="020B0609070205080204" pitchFamily="49" charset="-128"/>
                <a:ea typeface="ＭＳ ゴシック" panose="020B0609070205080204" pitchFamily="49" charset="-128"/>
              </a:rPr>
              <a:t>＞ </a:t>
            </a:r>
          </a:p>
          <a:p>
            <a:pPr algn="ctr"/>
            <a:r>
              <a:rPr lang="en-US" altLang="ja-JP" sz="2800" b="1" dirty="0">
                <a:solidFill>
                  <a:srgbClr val="E73263"/>
                </a:solidFill>
                <a:latin typeface="HG創英角ﾎﾟｯﾌﾟ体" panose="040B0A09000000000000" pitchFamily="49" charset="-128"/>
                <a:ea typeface="HG創英角ﾎﾟｯﾌﾟ体" panose="040B0A09000000000000" pitchFamily="49" charset="-128"/>
              </a:rPr>
              <a:t>https://osaka-soudan.jp/ssss/user/login/</a:t>
            </a:r>
            <a:r>
              <a:rPr lang="en-US" altLang="ja-JP" sz="2400" dirty="0">
                <a:solidFill>
                  <a:srgbClr val="E73263"/>
                </a:solidFill>
                <a:latin typeface="ＭＳ ゴシック" panose="020B0609070205080204" pitchFamily="49" charset="-128"/>
                <a:ea typeface="ＭＳ ゴシック" panose="020B0609070205080204" pitchFamily="49" charset="-128"/>
              </a:rPr>
              <a:t> </a:t>
            </a:r>
          </a:p>
          <a:p>
            <a:endParaRPr lang="en-US" altLang="ja-JP" sz="105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＜本システムを利用できるインターネットブラウザの例＞</a:t>
            </a:r>
          </a:p>
          <a:p>
            <a:r>
              <a:rPr lang="ja-JP" altLang="en-US" sz="2400" dirty="0">
                <a:solidFill>
                  <a:schemeClr val="tx1"/>
                </a:solidFill>
                <a:latin typeface="ＭＳ ゴシック" panose="020B0609070205080204" pitchFamily="49" charset="-128"/>
                <a:ea typeface="ＭＳ ゴシック" panose="020B0609070205080204" pitchFamily="49" charset="-128"/>
              </a:rPr>
              <a:t>　　・インターネットエクスプローラ</a:t>
            </a:r>
            <a:r>
              <a:rPr lang="en-US" altLang="ja-JP" sz="2400" dirty="0">
                <a:solidFill>
                  <a:schemeClr val="tx1"/>
                </a:solidFill>
                <a:latin typeface="ＭＳ ゴシック" panose="020B0609070205080204" pitchFamily="49" charset="-128"/>
                <a:ea typeface="ＭＳ ゴシック" panose="020B0609070205080204" pitchFamily="49" charset="-128"/>
              </a:rPr>
              <a:t>10</a:t>
            </a:r>
            <a:r>
              <a:rPr lang="ja-JP" altLang="en-US" sz="2400" dirty="0">
                <a:solidFill>
                  <a:schemeClr val="tx1"/>
                </a:solidFill>
                <a:latin typeface="ＭＳ ゴシック" panose="020B0609070205080204" pitchFamily="49" charset="-128"/>
                <a:ea typeface="ＭＳ ゴシック" panose="020B0609070205080204" pitchFamily="49" charset="-128"/>
              </a:rPr>
              <a:t>以上 </a:t>
            </a: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en-US" altLang="ja-JP" sz="2400" dirty="0">
                <a:solidFill>
                  <a:schemeClr val="tx1"/>
                </a:solidFill>
                <a:latin typeface="ＭＳ ゴシック" panose="020B0609070205080204" pitchFamily="49" charset="-128"/>
                <a:ea typeface="ＭＳ ゴシック" panose="020B0609070205080204" pitchFamily="49" charset="-128"/>
              </a:rPr>
              <a:t>Google</a:t>
            </a:r>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en-US" altLang="ja-JP" sz="2400" dirty="0">
                <a:solidFill>
                  <a:schemeClr val="tx1"/>
                </a:solidFill>
                <a:latin typeface="ＭＳ ゴシック" panose="020B0609070205080204" pitchFamily="49" charset="-128"/>
                <a:ea typeface="ＭＳ ゴシック" panose="020B0609070205080204" pitchFamily="49" charset="-128"/>
              </a:rPr>
              <a:t>Chrome</a:t>
            </a: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en-US" altLang="ja-JP" sz="2400" dirty="0">
                <a:solidFill>
                  <a:schemeClr val="tx1"/>
                </a:solidFill>
                <a:latin typeface="ＭＳ ゴシック" panose="020B0609070205080204" pitchFamily="49" charset="-128"/>
                <a:ea typeface="ＭＳ ゴシック" panose="020B0609070205080204" pitchFamily="49" charset="-128"/>
              </a:rPr>
              <a:t>Firefox</a:t>
            </a:r>
            <a:r>
              <a:rPr lang="ja-JP" altLang="en-US" sz="2400" dirty="0">
                <a:solidFill>
                  <a:schemeClr val="tx1"/>
                </a:solidFill>
                <a:latin typeface="ＭＳ ゴシック" panose="020B0609070205080204" pitchFamily="49" charset="-128"/>
                <a:ea typeface="ＭＳ ゴシック" panose="020B0609070205080204" pitchFamily="49" charset="-128"/>
              </a:rPr>
              <a:t>　 </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en-US" altLang="ja-JP" sz="2400" dirty="0">
                <a:solidFill>
                  <a:schemeClr val="tx1"/>
                </a:solidFill>
                <a:latin typeface="ＭＳ ゴシック" panose="020B0609070205080204" pitchFamily="49" charset="-128"/>
                <a:ea typeface="ＭＳ ゴシック" panose="020B0609070205080204" pitchFamily="49" charset="-128"/>
              </a:rPr>
              <a:t>Safari</a:t>
            </a:r>
          </a:p>
          <a:p>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en-US" altLang="ja-JP" sz="2400" dirty="0">
                <a:solidFill>
                  <a:schemeClr val="tx1"/>
                </a:solidFill>
                <a:latin typeface="ＭＳ ゴシック" panose="020B0609070205080204" pitchFamily="49" charset="-128"/>
                <a:ea typeface="ＭＳ ゴシック" panose="020B0609070205080204" pitchFamily="49" charset="-128"/>
              </a:rPr>
              <a:t>Opera</a:t>
            </a:r>
            <a:endParaRPr kumimoji="1" lang="ja-JP" altLang="en-US" dirty="0"/>
          </a:p>
        </p:txBody>
      </p:sp>
      <p:sp>
        <p:nvSpPr>
          <p:cNvPr id="6" name="角丸四角形 5"/>
          <p:cNvSpPr/>
          <p:nvPr/>
        </p:nvSpPr>
        <p:spPr>
          <a:xfrm>
            <a:off x="124706" y="576064"/>
            <a:ext cx="1760849" cy="432048"/>
          </a:xfrm>
          <a:prstGeom prst="roundRect">
            <a:avLst/>
          </a:prstGeom>
          <a:solidFill>
            <a:srgbClr val="E7326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利用要件</a:t>
            </a:r>
            <a:endParaRPr kumimoji="1" lang="ja-JP" altLang="en-US" sz="2400" dirty="0"/>
          </a:p>
        </p:txBody>
      </p:sp>
      <p:sp>
        <p:nvSpPr>
          <p:cNvPr id="7" name="角丸四角形 6"/>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１．「大阪しあわせネットワーク支援システム」の概要③</a:t>
            </a:r>
            <a:endParaRPr lang="en-US" altLang="ja-JP" sz="2400" dirty="0"/>
          </a:p>
        </p:txBody>
      </p:sp>
      <p:sp>
        <p:nvSpPr>
          <p:cNvPr id="8" name="スライド番号プレースホルダー 3"/>
          <p:cNvSpPr>
            <a:spLocks noGrp="1"/>
          </p:cNvSpPr>
          <p:nvPr>
            <p:ph type="sldNum" sz="quarter" idx="11"/>
          </p:nvPr>
        </p:nvSpPr>
        <p:spPr>
          <a:xfrm>
            <a:off x="6937004" y="6399496"/>
            <a:ext cx="2133600" cy="365125"/>
          </a:xfrm>
        </p:spPr>
        <p:txBody>
          <a:bodyPr/>
          <a:lstStyle/>
          <a:p>
            <a:pPr algn="r"/>
            <a:r>
              <a:rPr lang="en-US" altLang="ja-JP" dirty="0"/>
              <a:t>5</a:t>
            </a:r>
            <a:endParaRPr lang="en-US" dirty="0">
              <a:latin typeface="+mn-ea"/>
              <a:ea typeface="+mn-ea"/>
            </a:endParaRPr>
          </a:p>
        </p:txBody>
      </p:sp>
    </p:spTree>
    <p:extLst>
      <p:ext uri="{BB962C8B-B14F-4D97-AF65-F5344CB8AC3E}">
        <p14:creationId xmlns:p14="http://schemas.microsoft.com/office/powerpoint/2010/main" val="3987833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9198B9D-4D27-5286-FD03-63A3C33D7FE8}"/>
              </a:ext>
            </a:extLst>
          </p:cNvPr>
          <p:cNvPicPr>
            <a:picLocks noChangeAspect="1"/>
          </p:cNvPicPr>
          <p:nvPr/>
        </p:nvPicPr>
        <p:blipFill>
          <a:blip r:embed="rId3"/>
          <a:stretch>
            <a:fillRect/>
          </a:stretch>
        </p:blipFill>
        <p:spPr>
          <a:xfrm>
            <a:off x="34259" y="1252530"/>
            <a:ext cx="9109741" cy="5573428"/>
          </a:xfrm>
          <a:prstGeom prst="rect">
            <a:avLst/>
          </a:prstGeom>
        </p:spPr>
      </p:pic>
      <p:sp>
        <p:nvSpPr>
          <p:cNvPr id="64514" name="Rectangle 3"/>
          <p:cNvSpPr>
            <a:spLocks noChangeArrowheads="1"/>
          </p:cNvSpPr>
          <p:nvPr/>
        </p:nvSpPr>
        <p:spPr bwMode="auto">
          <a:xfrm>
            <a:off x="-438150" y="765176"/>
            <a:ext cx="9906000" cy="5876925"/>
          </a:xfrm>
          <a:prstGeom prst="rect">
            <a:avLst/>
          </a:prstGeom>
          <a:noFill/>
          <a:ln w="9525">
            <a:noFill/>
            <a:miter lim="800000"/>
            <a:headEnd/>
            <a:tailEnd/>
          </a:ln>
        </p:spPr>
        <p:txBody>
          <a:bodyPr/>
          <a:lstStyle/>
          <a:p>
            <a:pPr>
              <a:spcBef>
                <a:spcPct val="20000"/>
              </a:spcBef>
              <a:buClr>
                <a:schemeClr val="tx2"/>
              </a:buClr>
              <a:buSzPct val="60000"/>
            </a:pPr>
            <a:r>
              <a:rPr lang="ja-JP" altLang="ja-JP" sz="1800"/>
              <a:t>　</a:t>
            </a:r>
            <a:endParaRPr lang="en-US" altLang="ja-JP" sz="1800"/>
          </a:p>
        </p:txBody>
      </p:sp>
      <p:sp>
        <p:nvSpPr>
          <p:cNvPr id="11" name="スライド番号プレースホルダー 3"/>
          <p:cNvSpPr>
            <a:spLocks noGrp="1"/>
          </p:cNvSpPr>
          <p:nvPr>
            <p:ph type="sldNum" sz="quarter" idx="12"/>
          </p:nvPr>
        </p:nvSpPr>
        <p:spPr>
          <a:xfrm>
            <a:off x="6987232" y="6492875"/>
            <a:ext cx="2133600" cy="365125"/>
          </a:xfrm>
        </p:spPr>
        <p:txBody>
          <a:bodyPr/>
          <a:lstStyle/>
          <a:p>
            <a:pPr>
              <a:defRPr/>
            </a:pPr>
            <a:r>
              <a:rPr lang="en-US" altLang="ja-JP" sz="1600" dirty="0">
                <a:solidFill>
                  <a:schemeClr val="tx1"/>
                </a:solidFill>
                <a:latin typeface="+mn-ea"/>
                <a:ea typeface="+mn-ea"/>
              </a:rPr>
              <a:t>50</a:t>
            </a:r>
          </a:p>
        </p:txBody>
      </p:sp>
      <p:sp>
        <p:nvSpPr>
          <p:cNvPr id="7" name="角丸四角形 6"/>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５－３　地域貢献支援機能＜地域貢献イベント検索③＞</a:t>
            </a:r>
          </a:p>
        </p:txBody>
      </p:sp>
      <p:pic>
        <p:nvPicPr>
          <p:cNvPr id="2" name="Picture 2" descr="new">
            <a:extLst>
              <a:ext uri="{FF2B5EF4-FFF2-40B4-BE49-F238E27FC236}">
                <a16:creationId xmlns:a16="http://schemas.microsoft.com/office/drawing/2014/main" id="{2FC6247E-1FE7-A26F-BF42-2DCA66EFE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515" y="116686"/>
            <a:ext cx="555339" cy="293605"/>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86114816-5EA2-932F-CEDA-47D6371CBCB5}"/>
              </a:ext>
            </a:extLst>
          </p:cNvPr>
          <p:cNvSpPr/>
          <p:nvPr/>
        </p:nvSpPr>
        <p:spPr>
          <a:xfrm>
            <a:off x="143507" y="538303"/>
            <a:ext cx="8856985" cy="686864"/>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貴法人（福祉施設）が実施する地域貢献イベント内容を変更・修正する場合は、</a:t>
            </a:r>
            <a:r>
              <a:rPr lang="ja-JP" altLang="en-US" sz="1800" dirty="0"/>
              <a:t> </a:t>
            </a:r>
            <a:r>
              <a:rPr lang="ja-JP" altLang="en-US" sz="1800" dirty="0">
                <a:solidFill>
                  <a:schemeClr val="tx1"/>
                </a:solidFill>
              </a:rPr>
              <a:t>前画面のイベントの「変更・詳細」をクリックし、下記の項目を入力します。</a:t>
            </a:r>
            <a:endParaRPr lang="ja-JP" altLang="en-US" sz="1800" dirty="0">
              <a:solidFill>
                <a:schemeClr val="tx1"/>
              </a:solidFill>
              <a:latin typeface="ＭＳ Ｐゴシック" panose="020B0600070205080204" pitchFamily="50" charset="-128"/>
            </a:endParaRPr>
          </a:p>
        </p:txBody>
      </p:sp>
      <p:sp>
        <p:nvSpPr>
          <p:cNvPr id="12" name="角丸四角形 13">
            <a:extLst>
              <a:ext uri="{FF2B5EF4-FFF2-40B4-BE49-F238E27FC236}">
                <a16:creationId xmlns:a16="http://schemas.microsoft.com/office/drawing/2014/main" id="{B83B7878-02BA-969F-73E5-DDC4051E4660}"/>
              </a:ext>
            </a:extLst>
          </p:cNvPr>
          <p:cNvSpPr/>
          <p:nvPr/>
        </p:nvSpPr>
        <p:spPr>
          <a:xfrm>
            <a:off x="2483768" y="3212976"/>
            <a:ext cx="576064" cy="18002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4">
            <a:extLst>
              <a:ext uri="{FF2B5EF4-FFF2-40B4-BE49-F238E27FC236}">
                <a16:creationId xmlns:a16="http://schemas.microsoft.com/office/drawing/2014/main" id="{25AFDA36-6F09-1663-9D41-88CA7A628FA6}"/>
              </a:ext>
            </a:extLst>
          </p:cNvPr>
          <p:cNvSpPr/>
          <p:nvPr/>
        </p:nvSpPr>
        <p:spPr>
          <a:xfrm>
            <a:off x="284871" y="2102708"/>
            <a:ext cx="1851758" cy="2652584"/>
          </a:xfrm>
          <a:prstGeom prst="wedgeRoundRectCallout">
            <a:avLst>
              <a:gd name="adj1" fmla="val 63714"/>
              <a:gd name="adj2" fmla="val 1962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400" dirty="0">
                <a:solidFill>
                  <a:schemeClr val="tx1"/>
                </a:solidFill>
              </a:rPr>
              <a:t>ポータルサイト上に公開される表示用アイコンです。</a:t>
            </a:r>
            <a:endParaRPr lang="en-US" altLang="ja-JP" sz="1400" dirty="0">
              <a:solidFill>
                <a:schemeClr val="tx1"/>
              </a:solidFill>
            </a:endParaRPr>
          </a:p>
          <a:p>
            <a:pPr>
              <a:spcBef>
                <a:spcPct val="20000"/>
              </a:spcBef>
              <a:buClr>
                <a:schemeClr val="tx2"/>
              </a:buClr>
              <a:buSzPct val="60000"/>
              <a:defRPr/>
            </a:pPr>
            <a:r>
              <a:rPr lang="ja-JP" altLang="en-US" sz="1400" dirty="0">
                <a:solidFill>
                  <a:schemeClr val="tx1"/>
                </a:solidFill>
              </a:rPr>
              <a:t>イベントの内容により自動的にアイコンが設定されます（図は食に関するイベントのアイコン）。</a:t>
            </a:r>
            <a:endParaRPr lang="en-US" altLang="ja-JP" sz="1400" dirty="0">
              <a:solidFill>
                <a:schemeClr val="tx1"/>
              </a:solidFill>
            </a:endParaRPr>
          </a:p>
          <a:p>
            <a:pPr>
              <a:spcBef>
                <a:spcPct val="20000"/>
              </a:spcBef>
              <a:buClr>
                <a:schemeClr val="tx2"/>
              </a:buClr>
              <a:buSzPct val="60000"/>
              <a:defRPr/>
            </a:pPr>
            <a:r>
              <a:rPr lang="ja-JP" altLang="en-US" sz="1400" dirty="0">
                <a:solidFill>
                  <a:schemeClr val="tx1"/>
                </a:solidFill>
              </a:rPr>
              <a:t>また、個別に写真やロゴ等の設定も可能です。</a:t>
            </a:r>
            <a:endParaRPr lang="en-US" altLang="ja-JP" sz="1400" dirty="0">
              <a:solidFill>
                <a:schemeClr val="tx1"/>
              </a:solidFill>
            </a:endParaRPr>
          </a:p>
        </p:txBody>
      </p:sp>
      <p:sp>
        <p:nvSpPr>
          <p:cNvPr id="14" name="角丸四角形 13">
            <a:extLst>
              <a:ext uri="{FF2B5EF4-FFF2-40B4-BE49-F238E27FC236}">
                <a16:creationId xmlns:a16="http://schemas.microsoft.com/office/drawing/2014/main" id="{10FF410C-7849-6624-EFD1-FB311294B7D0}"/>
              </a:ext>
            </a:extLst>
          </p:cNvPr>
          <p:cNvSpPr/>
          <p:nvPr/>
        </p:nvSpPr>
        <p:spPr>
          <a:xfrm>
            <a:off x="2513265" y="6021312"/>
            <a:ext cx="3384376" cy="216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a:extLst>
              <a:ext uri="{FF2B5EF4-FFF2-40B4-BE49-F238E27FC236}">
                <a16:creationId xmlns:a16="http://schemas.microsoft.com/office/drawing/2014/main" id="{117F8CC4-86C9-69AE-289A-66771B7F4B57}"/>
              </a:ext>
            </a:extLst>
          </p:cNvPr>
          <p:cNvSpPr/>
          <p:nvPr/>
        </p:nvSpPr>
        <p:spPr>
          <a:xfrm>
            <a:off x="410896" y="5098990"/>
            <a:ext cx="1725733" cy="1372279"/>
          </a:xfrm>
          <a:prstGeom prst="wedgeRoundRectCallout">
            <a:avLst>
              <a:gd name="adj1" fmla="val 67871"/>
              <a:gd name="adj2" fmla="val 2661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400" dirty="0">
                <a:solidFill>
                  <a:schemeClr val="tx1"/>
                </a:solidFill>
              </a:rPr>
              <a:t>入力内容を「下書き」状態にして登録または、ポータルサイト上に公開するかを選択できます。</a:t>
            </a:r>
            <a:endParaRPr lang="en-US" altLang="ja-JP" sz="1400" dirty="0">
              <a:solidFill>
                <a:schemeClr val="tx1"/>
              </a:solidFill>
            </a:endParaRPr>
          </a:p>
        </p:txBody>
      </p:sp>
      <p:sp>
        <p:nvSpPr>
          <p:cNvPr id="16" name="角丸四角形 13">
            <a:extLst>
              <a:ext uri="{FF2B5EF4-FFF2-40B4-BE49-F238E27FC236}">
                <a16:creationId xmlns:a16="http://schemas.microsoft.com/office/drawing/2014/main" id="{05B8AE1A-AA04-28C7-5AD7-FBBC9E195943}"/>
              </a:ext>
            </a:extLst>
          </p:cNvPr>
          <p:cNvSpPr/>
          <p:nvPr/>
        </p:nvSpPr>
        <p:spPr>
          <a:xfrm>
            <a:off x="2556032" y="6309344"/>
            <a:ext cx="2304000" cy="216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吹き出し 14">
            <a:extLst>
              <a:ext uri="{FF2B5EF4-FFF2-40B4-BE49-F238E27FC236}">
                <a16:creationId xmlns:a16="http://schemas.microsoft.com/office/drawing/2014/main" id="{6BEF766A-1705-55B1-F9E7-22B119DE8A00}"/>
              </a:ext>
            </a:extLst>
          </p:cNvPr>
          <p:cNvSpPr/>
          <p:nvPr/>
        </p:nvSpPr>
        <p:spPr>
          <a:xfrm>
            <a:off x="6693681" y="5785130"/>
            <a:ext cx="2098173" cy="828557"/>
          </a:xfrm>
          <a:prstGeom prst="wedgeRoundRectCallout">
            <a:avLst>
              <a:gd name="adj1" fmla="val -117040"/>
              <a:gd name="adj2" fmla="val 3201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400" dirty="0">
                <a:solidFill>
                  <a:schemeClr val="tx1"/>
                </a:solidFill>
              </a:rPr>
              <a:t>イベント実施後は「実施済みにする」にチェックをお願いします。</a:t>
            </a:r>
            <a:endParaRPr lang="en-US" altLang="ja-JP" sz="1400" dirty="0">
              <a:solidFill>
                <a:schemeClr val="tx1"/>
              </a:solidFill>
            </a:endParaRPr>
          </a:p>
        </p:txBody>
      </p:sp>
      <p:sp>
        <p:nvSpPr>
          <p:cNvPr id="18" name="角丸四角形吹き出し 24">
            <a:extLst>
              <a:ext uri="{FF2B5EF4-FFF2-40B4-BE49-F238E27FC236}">
                <a16:creationId xmlns:a16="http://schemas.microsoft.com/office/drawing/2014/main" id="{0CA6294E-9FB3-F058-7639-B40DDEEF2208}"/>
              </a:ext>
            </a:extLst>
          </p:cNvPr>
          <p:cNvSpPr/>
          <p:nvPr/>
        </p:nvSpPr>
        <p:spPr>
          <a:xfrm>
            <a:off x="6693681" y="1452040"/>
            <a:ext cx="2264148" cy="3849168"/>
          </a:xfrm>
          <a:prstGeom prst="wedgeRoundRectCallout">
            <a:avLst>
              <a:gd name="adj1" fmla="val -46773"/>
              <a:gd name="adj2" fmla="val 12553"/>
              <a:gd name="adj3" fmla="val 1666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ct val="20000"/>
              </a:spcBef>
              <a:buClr>
                <a:schemeClr val="tx2"/>
              </a:buClr>
              <a:buSzPct val="60000"/>
              <a:defRPr/>
            </a:pPr>
            <a:r>
              <a:rPr lang="ja-JP" altLang="en-US" sz="1400" b="1" dirty="0">
                <a:solidFill>
                  <a:schemeClr val="tx1"/>
                </a:solidFill>
              </a:rPr>
              <a:t>ポータルサイト上に</a:t>
            </a:r>
            <a:endParaRPr lang="en-US" altLang="ja-JP" sz="1400" b="1" dirty="0">
              <a:solidFill>
                <a:schemeClr val="tx1"/>
              </a:solidFill>
            </a:endParaRPr>
          </a:p>
          <a:p>
            <a:pPr algn="ctr">
              <a:spcBef>
                <a:spcPct val="20000"/>
              </a:spcBef>
              <a:buClr>
                <a:schemeClr val="tx2"/>
              </a:buClr>
              <a:buSzPct val="60000"/>
              <a:defRPr/>
            </a:pPr>
            <a:r>
              <a:rPr lang="ja-JP" altLang="en-US" sz="1400" b="1" dirty="0">
                <a:solidFill>
                  <a:schemeClr val="tx1"/>
                </a:solidFill>
              </a:rPr>
              <a:t>公開（反映）される内容</a:t>
            </a:r>
            <a:endParaRPr lang="en-US" altLang="ja-JP" sz="1400" b="1" dirty="0">
              <a:solidFill>
                <a:schemeClr val="tx1"/>
              </a:solidFill>
            </a:endParaRPr>
          </a:p>
          <a:p>
            <a:pPr>
              <a:spcBef>
                <a:spcPct val="20000"/>
              </a:spcBef>
              <a:buClr>
                <a:schemeClr val="tx2"/>
              </a:buClr>
              <a:buSzPct val="60000"/>
              <a:defRPr/>
            </a:pPr>
            <a:r>
              <a:rPr lang="ja-JP" altLang="en-US" sz="1600" dirty="0">
                <a:solidFill>
                  <a:schemeClr val="tx1"/>
                </a:solidFill>
              </a:rPr>
              <a:t>・事業内容</a:t>
            </a:r>
            <a:endParaRPr lang="en-US" altLang="ja-JP" sz="1600" dirty="0">
              <a:solidFill>
                <a:schemeClr val="tx1"/>
              </a:solidFill>
            </a:endParaRPr>
          </a:p>
          <a:p>
            <a:pPr>
              <a:spcBef>
                <a:spcPct val="20000"/>
              </a:spcBef>
              <a:buClr>
                <a:schemeClr val="tx2"/>
              </a:buClr>
              <a:buSzPct val="60000"/>
              <a:defRPr/>
            </a:pPr>
            <a:r>
              <a:rPr lang="ja-JP" altLang="en-US" sz="1600" dirty="0">
                <a:solidFill>
                  <a:schemeClr val="tx1"/>
                </a:solidFill>
              </a:rPr>
              <a:t>・対象者</a:t>
            </a:r>
            <a:endParaRPr lang="en-US" altLang="ja-JP" sz="1600" dirty="0">
              <a:solidFill>
                <a:schemeClr val="tx1"/>
              </a:solidFill>
            </a:endParaRPr>
          </a:p>
          <a:p>
            <a:pPr>
              <a:spcBef>
                <a:spcPct val="20000"/>
              </a:spcBef>
              <a:buClr>
                <a:schemeClr val="tx2"/>
              </a:buClr>
              <a:buSzPct val="60000"/>
              <a:defRPr/>
            </a:pPr>
            <a:r>
              <a:rPr lang="ja-JP" altLang="en-US" sz="1600" dirty="0">
                <a:solidFill>
                  <a:schemeClr val="tx1"/>
                </a:solidFill>
              </a:rPr>
              <a:t>・時間</a:t>
            </a:r>
            <a:endParaRPr lang="en-US" altLang="ja-JP" sz="1600" dirty="0">
              <a:solidFill>
                <a:schemeClr val="tx1"/>
              </a:solidFill>
            </a:endParaRPr>
          </a:p>
          <a:p>
            <a:pPr>
              <a:spcBef>
                <a:spcPct val="20000"/>
              </a:spcBef>
              <a:buClr>
                <a:schemeClr val="tx2"/>
              </a:buClr>
              <a:buSzPct val="60000"/>
              <a:defRPr/>
            </a:pPr>
            <a:r>
              <a:rPr lang="ja-JP" altLang="en-US" sz="1600" dirty="0">
                <a:solidFill>
                  <a:schemeClr val="tx1"/>
                </a:solidFill>
              </a:rPr>
              <a:t>・開催場所（地域）</a:t>
            </a:r>
            <a:endParaRPr lang="en-US" altLang="ja-JP" sz="1600" dirty="0">
              <a:solidFill>
                <a:schemeClr val="tx1"/>
              </a:solidFill>
            </a:endParaRPr>
          </a:p>
          <a:p>
            <a:pPr>
              <a:spcBef>
                <a:spcPct val="20000"/>
              </a:spcBef>
              <a:buClr>
                <a:schemeClr val="tx2"/>
              </a:buClr>
              <a:buSzPct val="60000"/>
              <a:defRPr/>
            </a:pPr>
            <a:r>
              <a:rPr lang="ja-JP" altLang="en-US" sz="1600" dirty="0">
                <a:solidFill>
                  <a:schemeClr val="tx1"/>
                </a:solidFill>
              </a:rPr>
              <a:t>・参加費</a:t>
            </a:r>
            <a:endParaRPr lang="en-US" altLang="ja-JP" sz="1600" dirty="0">
              <a:solidFill>
                <a:schemeClr val="tx1"/>
              </a:solidFill>
            </a:endParaRPr>
          </a:p>
          <a:p>
            <a:pPr>
              <a:spcBef>
                <a:spcPct val="20000"/>
              </a:spcBef>
              <a:buClr>
                <a:schemeClr val="tx2"/>
              </a:buClr>
              <a:buSzPct val="60000"/>
              <a:defRPr/>
            </a:pPr>
            <a:r>
              <a:rPr lang="ja-JP" altLang="en-US" sz="1600" dirty="0">
                <a:solidFill>
                  <a:schemeClr val="tx1"/>
                </a:solidFill>
              </a:rPr>
              <a:t>・予約の有無　</a:t>
            </a:r>
          </a:p>
          <a:p>
            <a:pPr>
              <a:spcBef>
                <a:spcPct val="20000"/>
              </a:spcBef>
              <a:buClr>
                <a:schemeClr val="tx2"/>
              </a:buClr>
              <a:buSzPct val="60000"/>
              <a:defRPr/>
            </a:pPr>
            <a:r>
              <a:rPr lang="ja-JP" altLang="en-US" sz="1600" dirty="0">
                <a:solidFill>
                  <a:schemeClr val="tx1"/>
                </a:solidFill>
              </a:rPr>
              <a:t>・問い合わせ先（電話番号、担当）</a:t>
            </a:r>
            <a:endParaRPr lang="en-US" altLang="ja-JP" sz="1600" dirty="0">
              <a:solidFill>
                <a:schemeClr val="tx1"/>
              </a:solidFill>
            </a:endParaRPr>
          </a:p>
          <a:p>
            <a:pPr>
              <a:spcBef>
                <a:spcPct val="20000"/>
              </a:spcBef>
              <a:buClr>
                <a:schemeClr val="tx2"/>
              </a:buClr>
              <a:buSzPct val="60000"/>
              <a:defRPr/>
            </a:pPr>
            <a:r>
              <a:rPr lang="en-US" altLang="ja-JP" sz="1400" b="1" u="sng" dirty="0">
                <a:solidFill>
                  <a:schemeClr val="tx1"/>
                </a:solidFill>
              </a:rPr>
              <a:t>※</a:t>
            </a:r>
            <a:r>
              <a:rPr lang="ja-JP" altLang="en-US" sz="1400" b="1" u="sng" dirty="0">
                <a:solidFill>
                  <a:schemeClr val="tx1"/>
                </a:solidFill>
              </a:rPr>
              <a:t>入力した内容は広く一般に公開されます。個別の情報等入力にご留意ください</a:t>
            </a:r>
            <a:endParaRPr lang="en-US" altLang="ja-JP" sz="1400" b="1" u="sng" dirty="0">
              <a:solidFill>
                <a:schemeClr val="tx1"/>
              </a:solidFill>
            </a:endParaRPr>
          </a:p>
        </p:txBody>
      </p:sp>
    </p:spTree>
    <p:extLst>
      <p:ext uri="{BB962C8B-B14F-4D97-AF65-F5344CB8AC3E}">
        <p14:creationId xmlns:p14="http://schemas.microsoft.com/office/powerpoint/2010/main" val="3974313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853" b="28345"/>
          <a:stretch/>
        </p:blipFill>
        <p:spPr bwMode="auto">
          <a:xfrm>
            <a:off x="107503" y="2564904"/>
            <a:ext cx="8856985" cy="3635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107503" y="725912"/>
            <a:ext cx="8856985" cy="1622968"/>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この機能は、大阪府社協から「大阪しあわせネットワーク」に参加する社会福祉法人（福祉施設）への情報提供、社会福祉法人（福祉施設）の相互の情報交換に活用できるものです。</a:t>
            </a:r>
            <a:r>
              <a:rPr lang="en-US" altLang="ja-JP" sz="1800" dirty="0">
                <a:solidFill>
                  <a:schemeClr val="tx1"/>
                </a:solidFill>
                <a:latin typeface="ＭＳ Ｐゴシック" panose="020B0600070205080204" pitchFamily="50" charset="-128"/>
              </a:rPr>
              <a:t>※</a:t>
            </a:r>
            <a:r>
              <a:rPr lang="ja-JP" altLang="en-US" sz="1800" dirty="0">
                <a:solidFill>
                  <a:schemeClr val="tx1"/>
                </a:solidFill>
              </a:rPr>
              <a:t>入力した情報は共有されますので、対象者が特定される個人情報等にはご配慮ください。</a:t>
            </a:r>
            <a:r>
              <a:rPr lang="en-US" altLang="ja-JP" sz="1800" dirty="0">
                <a:solidFill>
                  <a:schemeClr val="tx1"/>
                </a:solidFill>
                <a:latin typeface="ＭＳ Ｐゴシック" panose="020B0600070205080204" pitchFamily="50" charset="-128"/>
              </a:rPr>
              <a:t>※</a:t>
            </a:r>
            <a:r>
              <a:rPr lang="ja-JP" altLang="en-US" sz="1800" dirty="0">
                <a:solidFill>
                  <a:schemeClr val="tx1"/>
                </a:solidFill>
                <a:latin typeface="ＭＳ Ｐゴシック" panose="020B0600070205080204" pitchFamily="50" charset="-128"/>
              </a:rPr>
              <a:t>誹謗・中傷・批判、大阪しあわせネットワークに無関係の内容など、不適切と判断される内容については、断りなく削除させていただくことがあります。</a:t>
            </a:r>
          </a:p>
        </p:txBody>
      </p:sp>
      <p:sp>
        <p:nvSpPr>
          <p:cNvPr id="11" name="スライド番号プレースホルダー 3"/>
          <p:cNvSpPr>
            <a:spLocks noGrp="1"/>
          </p:cNvSpPr>
          <p:nvPr>
            <p:ph type="sldNum" sz="quarter" idx="12"/>
          </p:nvPr>
        </p:nvSpPr>
        <p:spPr>
          <a:xfrm>
            <a:off x="6987232" y="6492875"/>
            <a:ext cx="2133600" cy="365125"/>
          </a:xfrm>
        </p:spPr>
        <p:txBody>
          <a:bodyPr/>
          <a:lstStyle/>
          <a:p>
            <a:pPr>
              <a:defRPr/>
            </a:pPr>
            <a:r>
              <a:rPr lang="en-US" altLang="ja-JP" sz="1600" dirty="0">
                <a:solidFill>
                  <a:schemeClr val="tx1"/>
                </a:solidFill>
                <a:latin typeface="+mn-ea"/>
                <a:ea typeface="+mn-ea"/>
              </a:rPr>
              <a:t>51</a:t>
            </a:r>
          </a:p>
        </p:txBody>
      </p:sp>
      <p:sp>
        <p:nvSpPr>
          <p:cNvPr id="12" name="角丸四角形 11"/>
          <p:cNvSpPr/>
          <p:nvPr/>
        </p:nvSpPr>
        <p:spPr>
          <a:xfrm>
            <a:off x="5364088" y="2994720"/>
            <a:ext cx="1512168" cy="64807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6876256" y="3290325"/>
            <a:ext cx="2178004" cy="1201417"/>
          </a:xfrm>
          <a:prstGeom prst="wedgeRoundRectCallout">
            <a:avLst>
              <a:gd name="adj1" fmla="val -66242"/>
              <a:gd name="adj2" fmla="val -3423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800" dirty="0"/>
              <a:t>「情報共有機能」の</a:t>
            </a:r>
            <a:endParaRPr kumimoji="1" lang="en-US" altLang="ja-JP" sz="1800" dirty="0"/>
          </a:p>
          <a:p>
            <a:pPr algn="ctr"/>
            <a:r>
              <a:rPr kumimoji="1" lang="ja-JP" altLang="en-US" sz="1800" dirty="0"/>
              <a:t>メニューから</a:t>
            </a:r>
            <a:r>
              <a:rPr lang="ja-JP" altLang="en-US" sz="1800" dirty="0"/>
              <a:t>「お知らせ」をクリック</a:t>
            </a:r>
            <a:endParaRPr kumimoji="1" lang="ja-JP" altLang="en-US" sz="1800" dirty="0"/>
          </a:p>
        </p:txBody>
      </p:sp>
      <p:sp>
        <p:nvSpPr>
          <p:cNvPr id="16" name="角丸四角形 15"/>
          <p:cNvSpPr/>
          <p:nvPr/>
        </p:nvSpPr>
        <p:spPr>
          <a:xfrm>
            <a:off x="1821320" y="4866928"/>
            <a:ext cx="2966703" cy="4320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467544" y="5298976"/>
            <a:ext cx="2457154" cy="1201417"/>
          </a:xfrm>
          <a:prstGeom prst="wedgeRoundRectCallout">
            <a:avLst>
              <a:gd name="adj1" fmla="val 62108"/>
              <a:gd name="adj2" fmla="val -5265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0" dirty="0"/>
              <a:t>詳細を表示する場合は「お知らせタイトル」</a:t>
            </a:r>
            <a:endParaRPr lang="en-US" altLang="ja-JP" sz="1800" dirty="0"/>
          </a:p>
          <a:p>
            <a:pPr algn="ctr"/>
            <a:r>
              <a:rPr lang="ja-JP" altLang="en-US" sz="1800" dirty="0"/>
              <a:t>をクリックします。</a:t>
            </a:r>
            <a:endParaRPr kumimoji="1" lang="ja-JP" altLang="en-US" sz="1800" dirty="0"/>
          </a:p>
        </p:txBody>
      </p:sp>
      <p:sp>
        <p:nvSpPr>
          <p:cNvPr id="14" name="角丸四角形 13"/>
          <p:cNvSpPr/>
          <p:nvPr/>
        </p:nvSpPr>
        <p:spPr>
          <a:xfrm>
            <a:off x="6131989" y="4650904"/>
            <a:ext cx="1176315" cy="32403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吹き出し 16"/>
          <p:cNvSpPr/>
          <p:nvPr/>
        </p:nvSpPr>
        <p:spPr>
          <a:xfrm>
            <a:off x="6012160" y="5599677"/>
            <a:ext cx="2610052" cy="1201417"/>
          </a:xfrm>
          <a:prstGeom prst="wedgeRoundRectCallout">
            <a:avLst>
              <a:gd name="adj1" fmla="val -22660"/>
              <a:gd name="adj2" fmla="val -1092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dirty="0"/>
              <a:t>「お知らせ」に情報提供等を掲示するには「新しいお知らせを作る」をクリックします。</a:t>
            </a:r>
          </a:p>
        </p:txBody>
      </p:sp>
      <p:sp>
        <p:nvSpPr>
          <p:cNvPr id="18" name="角丸四角形 17"/>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６－１　情報共有機能＜お知らせ①＞</a:t>
            </a:r>
          </a:p>
        </p:txBody>
      </p:sp>
    </p:spTree>
    <p:extLst>
      <p:ext uri="{BB962C8B-B14F-4D97-AF65-F5344CB8AC3E}">
        <p14:creationId xmlns:p14="http://schemas.microsoft.com/office/powerpoint/2010/main" val="3279970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07503" y="725912"/>
            <a:ext cx="8856985" cy="470840"/>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rPr>
              <a:t>「お知らせ」の詳細内容は下記のように表示されます。</a:t>
            </a:r>
            <a:endParaRPr lang="ja-JP" altLang="en-US" sz="1800" dirty="0">
              <a:solidFill>
                <a:schemeClr val="tx1"/>
              </a:solidFill>
              <a:latin typeface="ＭＳ Ｐゴシック" panose="020B0600070205080204" pitchFamily="50" charset="-128"/>
            </a:endParaRPr>
          </a:p>
        </p:txBody>
      </p:sp>
      <p:sp>
        <p:nvSpPr>
          <p:cNvPr id="11" name="スライド番号プレースホルダー 3"/>
          <p:cNvSpPr>
            <a:spLocks noGrp="1"/>
          </p:cNvSpPr>
          <p:nvPr>
            <p:ph type="sldNum" sz="quarter" idx="12"/>
          </p:nvPr>
        </p:nvSpPr>
        <p:spPr>
          <a:xfrm>
            <a:off x="6987232" y="6492875"/>
            <a:ext cx="2133600" cy="365125"/>
          </a:xfrm>
        </p:spPr>
        <p:txBody>
          <a:bodyPr/>
          <a:lstStyle/>
          <a:p>
            <a:pPr>
              <a:defRPr/>
            </a:pPr>
            <a:r>
              <a:rPr lang="en-US" altLang="ja-JP" sz="1600" dirty="0">
                <a:solidFill>
                  <a:schemeClr val="tx1"/>
                </a:solidFill>
                <a:latin typeface="+mn-ea"/>
                <a:ea typeface="+mn-ea"/>
              </a:rPr>
              <a:t>52</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295138"/>
            <a:ext cx="8856985" cy="497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角丸四角形 17"/>
          <p:cNvSpPr/>
          <p:nvPr/>
        </p:nvSpPr>
        <p:spPr>
          <a:xfrm>
            <a:off x="1763688" y="2132856"/>
            <a:ext cx="5472608" cy="172819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776641" y="3861048"/>
            <a:ext cx="5472608" cy="216024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吹き出し 19"/>
          <p:cNvSpPr/>
          <p:nvPr/>
        </p:nvSpPr>
        <p:spPr>
          <a:xfrm>
            <a:off x="6948264" y="2396242"/>
            <a:ext cx="2074710" cy="1201417"/>
          </a:xfrm>
          <a:prstGeom prst="wedgeRoundRectCallout">
            <a:avLst>
              <a:gd name="adj1" fmla="val -66112"/>
              <a:gd name="adj2" fmla="val 2257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dirty="0"/>
              <a:t>「お知らせ」に掲載された情報の詳細が表示されます。</a:t>
            </a:r>
          </a:p>
        </p:txBody>
      </p:sp>
      <p:sp>
        <p:nvSpPr>
          <p:cNvPr id="21" name="角丸四角形吹き出し 20"/>
          <p:cNvSpPr/>
          <p:nvPr/>
        </p:nvSpPr>
        <p:spPr>
          <a:xfrm>
            <a:off x="46818" y="2199913"/>
            <a:ext cx="1644862" cy="1594077"/>
          </a:xfrm>
          <a:prstGeom prst="wedgeRoundRectCallout">
            <a:avLst>
              <a:gd name="adj1" fmla="val 65428"/>
              <a:gd name="adj2" fmla="val 3307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dirty="0"/>
              <a:t>添付資料がある場合、リンクが表示されます。</a:t>
            </a:r>
          </a:p>
        </p:txBody>
      </p:sp>
      <p:sp>
        <p:nvSpPr>
          <p:cNvPr id="23" name="角丸四角形吹き出し 22"/>
          <p:cNvSpPr/>
          <p:nvPr/>
        </p:nvSpPr>
        <p:spPr>
          <a:xfrm>
            <a:off x="6885873" y="4509120"/>
            <a:ext cx="2074710" cy="1201417"/>
          </a:xfrm>
          <a:prstGeom prst="wedgeRoundRectCallout">
            <a:avLst>
              <a:gd name="adj1" fmla="val -66112"/>
              <a:gd name="adj2" fmla="val 2257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dirty="0"/>
              <a:t>掲載された「お知らせ」の内容にコメント・返信ができます。</a:t>
            </a:r>
          </a:p>
        </p:txBody>
      </p:sp>
      <p:sp>
        <p:nvSpPr>
          <p:cNvPr id="12" name="角丸四角形 11"/>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６－１　情報共有機能＜お知らせ②＞</a:t>
            </a:r>
          </a:p>
        </p:txBody>
      </p:sp>
    </p:spTree>
    <p:extLst>
      <p:ext uri="{BB962C8B-B14F-4D97-AF65-F5344CB8AC3E}">
        <p14:creationId xmlns:p14="http://schemas.microsoft.com/office/powerpoint/2010/main" val="3979937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07503" y="725911"/>
            <a:ext cx="8856985" cy="656787"/>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800" dirty="0">
                <a:solidFill>
                  <a:schemeClr val="tx1"/>
                </a:solidFill>
              </a:rPr>
              <a:t>「お知らせ」に情報提供等を掲示するには、前画面の「新しいお知らせを作る」をクリックし、下記の内容を入力します。</a:t>
            </a:r>
          </a:p>
        </p:txBody>
      </p:sp>
      <p:sp>
        <p:nvSpPr>
          <p:cNvPr id="11" name="スライド番号プレースホルダー 3"/>
          <p:cNvSpPr>
            <a:spLocks noGrp="1"/>
          </p:cNvSpPr>
          <p:nvPr>
            <p:ph type="sldNum" sz="quarter" idx="12"/>
          </p:nvPr>
        </p:nvSpPr>
        <p:spPr>
          <a:xfrm>
            <a:off x="6987232" y="6492875"/>
            <a:ext cx="2133600" cy="365125"/>
          </a:xfrm>
        </p:spPr>
        <p:txBody>
          <a:bodyPr/>
          <a:lstStyle/>
          <a:p>
            <a:pPr>
              <a:defRPr/>
            </a:pPr>
            <a:r>
              <a:rPr lang="en-US" altLang="ja-JP" sz="1600" dirty="0">
                <a:solidFill>
                  <a:schemeClr val="tx1"/>
                </a:solidFill>
                <a:latin typeface="+mn-ea"/>
                <a:ea typeface="+mn-ea"/>
              </a:rPr>
              <a:t>53</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647"/>
          <a:stretch/>
        </p:blipFill>
        <p:spPr bwMode="auto">
          <a:xfrm>
            <a:off x="107504" y="1454707"/>
            <a:ext cx="8856984" cy="3702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 11"/>
          <p:cNvSpPr/>
          <p:nvPr/>
        </p:nvSpPr>
        <p:spPr>
          <a:xfrm>
            <a:off x="1736150" y="3645024"/>
            <a:ext cx="2736304" cy="108012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1043608" y="4941168"/>
            <a:ext cx="2682701" cy="900100"/>
          </a:xfrm>
          <a:prstGeom prst="wedgeRoundRectCallout">
            <a:avLst>
              <a:gd name="adj1" fmla="val 15404"/>
              <a:gd name="adj2" fmla="val -9412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800" dirty="0">
                <a:solidFill>
                  <a:schemeClr val="tx1"/>
                </a:solidFill>
              </a:rPr>
              <a:t>掲載内容に関連する資料や画像を添付できます。</a:t>
            </a:r>
            <a:endParaRPr lang="en-US" altLang="ja-JP" sz="1800" dirty="0">
              <a:solidFill>
                <a:schemeClr val="tx1"/>
              </a:solidFill>
            </a:endParaRPr>
          </a:p>
        </p:txBody>
      </p:sp>
      <p:sp>
        <p:nvSpPr>
          <p:cNvPr id="15" name="角丸四角形 14"/>
          <p:cNvSpPr/>
          <p:nvPr/>
        </p:nvSpPr>
        <p:spPr>
          <a:xfrm>
            <a:off x="1737488" y="2420888"/>
            <a:ext cx="4202663" cy="122413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6156176" y="2582906"/>
            <a:ext cx="2682701" cy="900100"/>
          </a:xfrm>
          <a:prstGeom prst="wedgeRoundRectCallout">
            <a:avLst>
              <a:gd name="adj1" fmla="val -67648"/>
              <a:gd name="adj2" fmla="val 332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800" dirty="0">
                <a:solidFill>
                  <a:schemeClr val="tx1"/>
                </a:solidFill>
              </a:rPr>
              <a:t>タイトル、本文は必須入力項目です。</a:t>
            </a:r>
            <a:endParaRPr lang="en-US" altLang="ja-JP" sz="1800" dirty="0">
              <a:solidFill>
                <a:schemeClr val="tx1"/>
              </a:solidFill>
            </a:endParaRPr>
          </a:p>
        </p:txBody>
      </p:sp>
      <p:sp>
        <p:nvSpPr>
          <p:cNvPr id="13" name="角丸四角形 12"/>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６－１　情報共有機能＜お知らせ③＞</a:t>
            </a:r>
          </a:p>
        </p:txBody>
      </p:sp>
    </p:spTree>
    <p:extLst>
      <p:ext uri="{BB962C8B-B14F-4D97-AF65-F5344CB8AC3E}">
        <p14:creationId xmlns:p14="http://schemas.microsoft.com/office/powerpoint/2010/main" val="3844464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66" y="2084659"/>
            <a:ext cx="8282636" cy="4656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1"/>
          </p:nvPr>
        </p:nvSpPr>
        <p:spPr>
          <a:xfrm>
            <a:off x="6984268" y="6471567"/>
            <a:ext cx="2133600" cy="365125"/>
          </a:xfrm>
        </p:spPr>
        <p:txBody>
          <a:bodyPr/>
          <a:lstStyle/>
          <a:p>
            <a:pPr algn="r"/>
            <a:r>
              <a:rPr lang="en-US" altLang="ja-JP" dirty="0">
                <a:solidFill>
                  <a:prstClr val="black"/>
                </a:solidFill>
              </a:rPr>
              <a:t>54</a:t>
            </a:r>
            <a:endParaRPr lang="en-US" dirty="0">
              <a:solidFill>
                <a:prstClr val="black"/>
              </a:solidFill>
            </a:endParaRPr>
          </a:p>
        </p:txBody>
      </p:sp>
      <p:sp>
        <p:nvSpPr>
          <p:cNvPr id="3" name="正方形/長方形 2"/>
          <p:cNvSpPr/>
          <p:nvPr/>
        </p:nvSpPr>
        <p:spPr>
          <a:xfrm>
            <a:off x="249804" y="692696"/>
            <a:ext cx="8640960" cy="1309324"/>
          </a:xfrm>
          <a:prstGeom prst="rect">
            <a:avLst/>
          </a:prstGeom>
          <a:no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大阪しあわせネットワークへの参画の証や、貴法人（施設）における地域貢献の取組みを</a:t>
            </a:r>
            <a:r>
              <a:rPr lang="en-US" altLang="ja-JP" dirty="0">
                <a:solidFill>
                  <a:schemeClr val="tx1"/>
                </a:solidFill>
                <a:latin typeface="+mn-ea"/>
              </a:rPr>
              <a:t>PR</a:t>
            </a:r>
            <a:r>
              <a:rPr lang="ja-JP" altLang="en-US" dirty="0">
                <a:solidFill>
                  <a:schemeClr val="tx1"/>
                </a:solidFill>
                <a:latin typeface="+mn-ea"/>
              </a:rPr>
              <a:t>するツールとして、社員証や名刺への刷り込み、ホームページなどに掲載などにご活用ください。 ロゴマークは、電子データによるご提供となります。（ファイル形式はさまざまな用途に対応するため３種類ご用意しています）</a:t>
            </a:r>
            <a:endParaRPr kumimoji="1" lang="ja-JP" altLang="en-US" dirty="0"/>
          </a:p>
        </p:txBody>
      </p:sp>
      <p:sp>
        <p:nvSpPr>
          <p:cNvPr id="13" name="角丸四角形 12"/>
          <p:cNvSpPr/>
          <p:nvPr/>
        </p:nvSpPr>
        <p:spPr>
          <a:xfrm>
            <a:off x="5292081" y="2945005"/>
            <a:ext cx="1512167" cy="3148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241668" y="4245765"/>
            <a:ext cx="4471094" cy="86306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249804" y="5582691"/>
            <a:ext cx="2689379" cy="791742"/>
          </a:xfrm>
          <a:prstGeom prst="wedgeRoundRectCallout">
            <a:avLst>
              <a:gd name="adj1" fmla="val 41484"/>
              <a:gd name="adj2" fmla="val -11243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0" dirty="0"/>
              <a:t>必要な形式のデータを</a:t>
            </a:r>
            <a:endParaRPr lang="en-US" altLang="ja-JP" sz="1800" dirty="0"/>
          </a:p>
          <a:p>
            <a:pPr algn="ctr"/>
            <a:r>
              <a:rPr lang="ja-JP" altLang="en-US" sz="1800" dirty="0"/>
              <a:t>ダウンロードしてください</a:t>
            </a:r>
            <a:endParaRPr kumimoji="1" lang="ja-JP" altLang="en-US" sz="1800" dirty="0"/>
          </a:p>
        </p:txBody>
      </p:sp>
      <p:sp>
        <p:nvSpPr>
          <p:cNvPr id="10" name="角丸四角形吹き出し 9"/>
          <p:cNvSpPr/>
          <p:nvPr/>
        </p:nvSpPr>
        <p:spPr>
          <a:xfrm>
            <a:off x="6734516" y="3475882"/>
            <a:ext cx="2178004" cy="1201417"/>
          </a:xfrm>
          <a:prstGeom prst="wedgeRoundRectCallout">
            <a:avLst>
              <a:gd name="adj1" fmla="val -45889"/>
              <a:gd name="adj2" fmla="val -7858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800" dirty="0"/>
              <a:t>「情報共有機能」の</a:t>
            </a:r>
            <a:endParaRPr kumimoji="1" lang="en-US" altLang="ja-JP" sz="1800" dirty="0"/>
          </a:p>
          <a:p>
            <a:pPr algn="ctr"/>
            <a:r>
              <a:rPr kumimoji="1" lang="ja-JP" altLang="en-US" sz="1800" dirty="0"/>
              <a:t>メニューから</a:t>
            </a:r>
            <a:endParaRPr kumimoji="1" lang="en-US" altLang="ja-JP" sz="1800" dirty="0"/>
          </a:p>
          <a:p>
            <a:pPr algn="ctr"/>
            <a:r>
              <a:rPr lang="ja-JP" altLang="en-US" sz="1800" dirty="0"/>
              <a:t>「</a:t>
            </a:r>
            <a:r>
              <a:rPr kumimoji="1" lang="ja-JP" altLang="en-US" sz="1800" dirty="0"/>
              <a:t>ロゴダウンロード</a:t>
            </a:r>
            <a:r>
              <a:rPr lang="ja-JP" altLang="en-US" sz="1800" dirty="0"/>
              <a:t>」</a:t>
            </a:r>
            <a:endParaRPr lang="en-US" altLang="ja-JP" sz="1800" dirty="0"/>
          </a:p>
          <a:p>
            <a:pPr algn="ctr"/>
            <a:r>
              <a:rPr lang="ja-JP" altLang="en-US" sz="1800" dirty="0"/>
              <a:t>をクリック</a:t>
            </a:r>
            <a:endParaRPr kumimoji="1" lang="ja-JP" altLang="en-US" sz="1800" dirty="0"/>
          </a:p>
        </p:txBody>
      </p:sp>
      <p:sp>
        <p:nvSpPr>
          <p:cNvPr id="12" name="角丸四角形 11"/>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６－２　情報共有機能＜大阪しあわせネットワーク　ロゴマークのダウンロード＞</a:t>
            </a:r>
          </a:p>
        </p:txBody>
      </p:sp>
    </p:spTree>
    <p:extLst>
      <p:ext uri="{BB962C8B-B14F-4D97-AF65-F5344CB8AC3E}">
        <p14:creationId xmlns:p14="http://schemas.microsoft.com/office/powerpoint/2010/main" val="17250572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8600" y="6492875"/>
            <a:ext cx="2133600" cy="365125"/>
          </a:xfrm>
        </p:spPr>
        <p:txBody>
          <a:bodyPr/>
          <a:lstStyle/>
          <a:p>
            <a:pPr>
              <a:defRPr/>
            </a:pPr>
            <a:r>
              <a:rPr lang="en-US" altLang="ja-JP" sz="1600" dirty="0">
                <a:solidFill>
                  <a:schemeClr val="tx1"/>
                </a:solidFill>
                <a:latin typeface="+mn-ea"/>
                <a:ea typeface="+mn-ea"/>
              </a:rPr>
              <a:t>55</a:t>
            </a:r>
          </a:p>
        </p:txBody>
      </p:sp>
      <p:sp>
        <p:nvSpPr>
          <p:cNvPr id="15" name="正方形/長方形 14"/>
          <p:cNvSpPr/>
          <p:nvPr/>
        </p:nvSpPr>
        <p:spPr>
          <a:xfrm>
            <a:off x="107503" y="653494"/>
            <a:ext cx="8856985" cy="1839402"/>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rPr>
              <a:t>この機能は「大阪しあわせネットワーク」に参加する社会福祉法人（福祉施設）間のスムーズな連携がはかれるよう、 「総合生活相談員」として登録されているコミュニティソーシャルワーカー（</a:t>
            </a:r>
            <a:r>
              <a:rPr lang="en-US" altLang="ja-JP" sz="1800" dirty="0">
                <a:solidFill>
                  <a:schemeClr val="tx1"/>
                </a:solidFill>
              </a:rPr>
              <a:t>CSW</a:t>
            </a:r>
            <a:r>
              <a:rPr lang="ja-JP" altLang="en-US" sz="1800" dirty="0">
                <a:solidFill>
                  <a:schemeClr val="tx1"/>
                </a:solidFill>
              </a:rPr>
              <a:t>）や保育園・認定こども園のスマイルサポーターの情報を共有するものです。</a:t>
            </a:r>
            <a:endParaRPr lang="en-US" altLang="ja-JP" sz="1800" dirty="0">
              <a:solidFill>
                <a:schemeClr val="tx1"/>
              </a:solidFill>
            </a:endParaRPr>
          </a:p>
          <a:p>
            <a:pPr>
              <a:spcBef>
                <a:spcPct val="20000"/>
              </a:spcBef>
              <a:buClr>
                <a:schemeClr val="tx2"/>
              </a:buClr>
              <a:buSzPct val="60000"/>
              <a:defRPr/>
            </a:pPr>
            <a:r>
              <a:rPr lang="en-US" altLang="ja-JP" sz="1800" dirty="0">
                <a:solidFill>
                  <a:schemeClr val="tx1"/>
                </a:solidFill>
              </a:rPr>
              <a:t>※</a:t>
            </a:r>
            <a:r>
              <a:rPr lang="ja-JP" altLang="en-US" sz="1800" dirty="0">
                <a:solidFill>
                  <a:schemeClr val="tx1"/>
                </a:solidFill>
              </a:rPr>
              <a:t>本情報は、施設間の連絡、調整のために使用するものとし、 「大阪しあわせネットワーク」に参加する社会福祉法人（福祉施設）に限定して情報公開しています。本情報の複製、外部への提供は固くお断りします。</a:t>
            </a:r>
            <a:endParaRPr lang="en-US" altLang="ja-JP" sz="1800" dirty="0">
              <a:solidFill>
                <a:schemeClr val="tx1"/>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526"/>
          <a:stretch/>
        </p:blipFill>
        <p:spPr bwMode="auto">
          <a:xfrm>
            <a:off x="88940" y="2578538"/>
            <a:ext cx="8996079" cy="3665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5318137" y="3834226"/>
            <a:ext cx="1342095" cy="3148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6804248" y="3548371"/>
            <a:ext cx="2280771" cy="1464805"/>
          </a:xfrm>
          <a:prstGeom prst="wedgeRoundRectCallout">
            <a:avLst>
              <a:gd name="adj1" fmla="val -59164"/>
              <a:gd name="adj2" fmla="val -1947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800" dirty="0"/>
              <a:t>「情報共有機能」の</a:t>
            </a:r>
            <a:endParaRPr kumimoji="1" lang="en-US" altLang="ja-JP" sz="1800" dirty="0"/>
          </a:p>
          <a:p>
            <a:pPr algn="ctr"/>
            <a:r>
              <a:rPr kumimoji="1" lang="ja-JP" altLang="en-US" sz="1800" dirty="0"/>
              <a:t>メニューから</a:t>
            </a:r>
            <a:r>
              <a:rPr lang="ja-JP" altLang="en-US" sz="1800" dirty="0"/>
              <a:t>「</a:t>
            </a:r>
            <a:r>
              <a:rPr lang="en-US" altLang="ja-JP" sz="1800" dirty="0"/>
              <a:t>CSW</a:t>
            </a:r>
            <a:r>
              <a:rPr lang="ja-JP" altLang="en-US" sz="1800" dirty="0"/>
              <a:t>・スマイルサポーター検索」をクリック</a:t>
            </a:r>
            <a:endParaRPr kumimoji="1" lang="ja-JP" altLang="en-US" sz="1800" dirty="0"/>
          </a:p>
        </p:txBody>
      </p:sp>
      <p:sp>
        <p:nvSpPr>
          <p:cNvPr id="13" name="角丸四角形 12"/>
          <p:cNvSpPr/>
          <p:nvPr/>
        </p:nvSpPr>
        <p:spPr>
          <a:xfrm>
            <a:off x="1763688" y="3501008"/>
            <a:ext cx="3456384" cy="13681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107503" y="3967978"/>
            <a:ext cx="1728193" cy="1296144"/>
          </a:xfrm>
          <a:prstGeom prst="wedgeRoundRectCallout">
            <a:avLst>
              <a:gd name="adj1" fmla="val 66859"/>
              <a:gd name="adj2" fmla="val 468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800" dirty="0"/>
              <a:t>検索対象の絞り込み条件を選択できます。</a:t>
            </a:r>
            <a:endParaRPr kumimoji="1" lang="ja-JP" altLang="en-US" sz="1800" dirty="0"/>
          </a:p>
        </p:txBody>
      </p:sp>
      <p:sp>
        <p:nvSpPr>
          <p:cNvPr id="12" name="角丸四角形 11"/>
          <p:cNvSpPr/>
          <p:nvPr/>
        </p:nvSpPr>
        <p:spPr>
          <a:xfrm>
            <a:off x="2771800" y="5013176"/>
            <a:ext cx="1342095" cy="50405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4454040" y="5445224"/>
            <a:ext cx="3286312" cy="1152128"/>
          </a:xfrm>
          <a:prstGeom prst="wedgeRoundRectCallout">
            <a:avLst>
              <a:gd name="adj1" fmla="val -66688"/>
              <a:gd name="adj2" fmla="val -5493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800" dirty="0"/>
              <a:t>検索結果の概要が表示されます。詳細情報は「施設名」欄をクリックすると表示されます。</a:t>
            </a:r>
            <a:endParaRPr kumimoji="1" lang="ja-JP" altLang="en-US" sz="1800" dirty="0"/>
          </a:p>
        </p:txBody>
      </p:sp>
      <p:sp>
        <p:nvSpPr>
          <p:cNvPr id="16" name="角丸四角形 15"/>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６－３　情報共有機能＜</a:t>
            </a:r>
            <a:r>
              <a:rPr lang="en-US" altLang="ja-JP" sz="2400" dirty="0">
                <a:solidFill>
                  <a:schemeClr val="bg1"/>
                </a:solidFill>
              </a:rPr>
              <a:t>CSW</a:t>
            </a:r>
            <a:r>
              <a:rPr lang="ja-JP" altLang="en-US" sz="2400" dirty="0">
                <a:solidFill>
                  <a:schemeClr val="bg1"/>
                </a:solidFill>
              </a:rPr>
              <a:t>・スマイルサポーター検索①＞</a:t>
            </a:r>
          </a:p>
        </p:txBody>
      </p:sp>
    </p:spTree>
    <p:extLst>
      <p:ext uri="{BB962C8B-B14F-4D97-AF65-F5344CB8AC3E}">
        <p14:creationId xmlns:p14="http://schemas.microsoft.com/office/powerpoint/2010/main" val="1301834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5462"/>
          <a:stretch/>
        </p:blipFill>
        <p:spPr bwMode="auto">
          <a:xfrm>
            <a:off x="107503" y="2132856"/>
            <a:ext cx="8977516" cy="275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a:xfrm>
            <a:off x="6978600" y="6492875"/>
            <a:ext cx="2133600" cy="365125"/>
          </a:xfrm>
        </p:spPr>
        <p:txBody>
          <a:bodyPr/>
          <a:lstStyle/>
          <a:p>
            <a:pPr>
              <a:defRPr/>
            </a:pPr>
            <a:r>
              <a:rPr lang="en-US" altLang="ja-JP" sz="1600" dirty="0">
                <a:solidFill>
                  <a:schemeClr val="tx1"/>
                </a:solidFill>
                <a:latin typeface="+mn-ea"/>
                <a:ea typeface="+mn-ea"/>
              </a:rPr>
              <a:t>56</a:t>
            </a:r>
          </a:p>
        </p:txBody>
      </p:sp>
      <p:sp>
        <p:nvSpPr>
          <p:cNvPr id="15" name="正方形/長方形 14"/>
          <p:cNvSpPr/>
          <p:nvPr/>
        </p:nvSpPr>
        <p:spPr>
          <a:xfrm>
            <a:off x="107503" y="653494"/>
            <a:ext cx="8856985" cy="1263338"/>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ja-JP" sz="1800" dirty="0">
                <a:solidFill>
                  <a:schemeClr val="tx1"/>
                </a:solidFill>
              </a:rPr>
              <a:t>CSW</a:t>
            </a:r>
            <a:r>
              <a:rPr lang="ja-JP" altLang="en-US" sz="1800" dirty="0">
                <a:solidFill>
                  <a:schemeClr val="tx1"/>
                </a:solidFill>
              </a:rPr>
              <a:t>・スマイルサポーター検索の詳細情報は下記のように表示されます。</a:t>
            </a:r>
            <a:endParaRPr lang="en-US" altLang="ja-JP" sz="1800" dirty="0">
              <a:solidFill>
                <a:schemeClr val="tx1"/>
              </a:solidFill>
            </a:endParaRPr>
          </a:p>
          <a:p>
            <a:r>
              <a:rPr lang="en-US" altLang="ja-JP" sz="1800" dirty="0">
                <a:solidFill>
                  <a:schemeClr val="tx1"/>
                </a:solidFill>
                <a:latin typeface="ＭＳ Ｐゴシック" panose="020B0600070205080204" pitchFamily="50" charset="-128"/>
              </a:rPr>
              <a:t>※</a:t>
            </a:r>
            <a:r>
              <a:rPr lang="ja-JP" altLang="en-US" sz="1800" dirty="0">
                <a:solidFill>
                  <a:schemeClr val="tx1"/>
                </a:solidFill>
                <a:latin typeface="ＭＳ Ｐゴシック" panose="020B0600070205080204" pitchFamily="50" charset="-128"/>
              </a:rPr>
              <a:t>本情報は、施設間の連絡、調整のために使用するものとし、 「大阪しあわせネットワーク」に参加する社会福祉法人（福祉施設）に限定して情報公開しています。本情報の複製、外部への提供は固くお断りします。</a:t>
            </a:r>
            <a:endParaRPr lang="en-US" altLang="ja-JP" sz="1800" dirty="0">
              <a:solidFill>
                <a:schemeClr val="tx1"/>
              </a:solidFill>
              <a:latin typeface="ＭＳ Ｐゴシック" panose="020B0600070205080204" pitchFamily="50" charset="-128"/>
            </a:endParaRPr>
          </a:p>
        </p:txBody>
      </p:sp>
      <p:sp>
        <p:nvSpPr>
          <p:cNvPr id="7" name="角丸四角形 6"/>
          <p:cNvSpPr/>
          <p:nvPr/>
        </p:nvSpPr>
        <p:spPr>
          <a:xfrm>
            <a:off x="1812218" y="2996952"/>
            <a:ext cx="5424078" cy="15841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吹き出し 10"/>
          <p:cNvSpPr/>
          <p:nvPr/>
        </p:nvSpPr>
        <p:spPr>
          <a:xfrm>
            <a:off x="1259632" y="4851318"/>
            <a:ext cx="4032448" cy="769984"/>
          </a:xfrm>
          <a:prstGeom prst="wedgeRoundRectCallout">
            <a:avLst>
              <a:gd name="adj1" fmla="val -8743"/>
              <a:gd name="adj2" fmla="val -1046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1800" dirty="0"/>
              <a:t>CSW</a:t>
            </a:r>
            <a:r>
              <a:rPr lang="ja-JP" altLang="en-US" sz="1800" dirty="0"/>
              <a:t>・スマイルサポーターの氏名、所属、連絡先などが表示されます。</a:t>
            </a:r>
            <a:endParaRPr kumimoji="1" lang="ja-JP" altLang="en-US" sz="1800" dirty="0"/>
          </a:p>
        </p:txBody>
      </p:sp>
      <p:sp>
        <p:nvSpPr>
          <p:cNvPr id="9" name="角丸四角形 8"/>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６－３　情報共有機能＜</a:t>
            </a:r>
            <a:r>
              <a:rPr lang="en-US" altLang="ja-JP" sz="2400" dirty="0">
                <a:solidFill>
                  <a:schemeClr val="bg1"/>
                </a:solidFill>
              </a:rPr>
              <a:t>CSW</a:t>
            </a:r>
            <a:r>
              <a:rPr lang="ja-JP" altLang="en-US" sz="2400" dirty="0">
                <a:solidFill>
                  <a:schemeClr val="bg1"/>
                </a:solidFill>
              </a:rPr>
              <a:t>・スマイルサポーター検索②＞</a:t>
            </a:r>
          </a:p>
        </p:txBody>
      </p:sp>
    </p:spTree>
    <p:extLst>
      <p:ext uri="{BB962C8B-B14F-4D97-AF65-F5344CB8AC3E}">
        <p14:creationId xmlns:p14="http://schemas.microsoft.com/office/powerpoint/2010/main" val="15629064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8600" y="6492875"/>
            <a:ext cx="2133600" cy="365125"/>
          </a:xfrm>
        </p:spPr>
        <p:txBody>
          <a:bodyPr/>
          <a:lstStyle/>
          <a:p>
            <a:pPr>
              <a:defRPr/>
            </a:pPr>
            <a:r>
              <a:rPr lang="en-US" altLang="ja-JP" sz="1600" dirty="0">
                <a:solidFill>
                  <a:schemeClr val="tx1"/>
                </a:solidFill>
                <a:latin typeface="+mn-ea"/>
                <a:ea typeface="+mn-ea"/>
              </a:rPr>
              <a:t>57</a:t>
            </a:r>
          </a:p>
        </p:txBody>
      </p:sp>
      <p:sp>
        <p:nvSpPr>
          <p:cNvPr id="15" name="正方形/長方形 14"/>
          <p:cNvSpPr/>
          <p:nvPr/>
        </p:nvSpPr>
        <p:spPr>
          <a:xfrm>
            <a:off x="136821" y="653494"/>
            <a:ext cx="8827667" cy="1044847"/>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rPr>
              <a:t>この機能は「大阪しあわせネットワーク」に参加する社会福祉法人（福祉施設）間で「生活困窮者レスキュー事業」の支援などに活用できる、リユース可能な家電・家財道具、保管可能な食材（米、ラーメン、缶詰、レトルト食品など）の情報を共有するものです。</a:t>
            </a:r>
            <a:endParaRPr lang="en-US" altLang="ja-JP" sz="1800" dirty="0">
              <a:solidFill>
                <a:schemeClr val="tx1"/>
              </a:solidFill>
              <a:latin typeface="ＭＳ Ｐゴシック" panose="020B0600070205080204" pitchFamily="50" charset="-12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07" y="1772816"/>
            <a:ext cx="8481565" cy="47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5292081" y="3186154"/>
            <a:ext cx="864095" cy="3148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吹き出し 8"/>
          <p:cNvSpPr/>
          <p:nvPr/>
        </p:nvSpPr>
        <p:spPr>
          <a:xfrm>
            <a:off x="5940152" y="3671845"/>
            <a:ext cx="2178004" cy="1201417"/>
          </a:xfrm>
          <a:prstGeom prst="wedgeRoundRectCallout">
            <a:avLst>
              <a:gd name="adj1" fmla="val -45889"/>
              <a:gd name="adj2" fmla="val -7858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dirty="0"/>
              <a:t>「情報共有機能」の</a:t>
            </a:r>
            <a:endParaRPr kumimoji="1" lang="en-US" altLang="ja-JP" sz="1800" dirty="0"/>
          </a:p>
          <a:p>
            <a:r>
              <a:rPr kumimoji="1" lang="ja-JP" altLang="en-US" sz="1800" dirty="0"/>
              <a:t>メニューから</a:t>
            </a:r>
            <a:r>
              <a:rPr lang="ja-JP" altLang="en-US" sz="1800" dirty="0"/>
              <a:t>「支援物品検索」をクリックします。</a:t>
            </a:r>
            <a:endParaRPr kumimoji="1" lang="ja-JP" altLang="en-US" sz="1800" dirty="0"/>
          </a:p>
        </p:txBody>
      </p:sp>
      <p:sp>
        <p:nvSpPr>
          <p:cNvPr id="10" name="角丸四角形 9"/>
          <p:cNvSpPr/>
          <p:nvPr/>
        </p:nvSpPr>
        <p:spPr>
          <a:xfrm>
            <a:off x="1812218" y="2636913"/>
            <a:ext cx="3335846" cy="81891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1941409" y="3624480"/>
            <a:ext cx="2270552" cy="291688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吹き出し 10"/>
          <p:cNvSpPr/>
          <p:nvPr/>
        </p:nvSpPr>
        <p:spPr>
          <a:xfrm>
            <a:off x="2221" y="2429707"/>
            <a:ext cx="1939188" cy="1296144"/>
          </a:xfrm>
          <a:prstGeom prst="wedgeRoundRectCallout">
            <a:avLst>
              <a:gd name="adj1" fmla="val 66403"/>
              <a:gd name="adj2" fmla="val 1859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800" dirty="0"/>
              <a:t>検索対象の絞り込み条件を選択できます。</a:t>
            </a:r>
            <a:endParaRPr kumimoji="1" lang="ja-JP" altLang="en-US" sz="1800" dirty="0"/>
          </a:p>
        </p:txBody>
      </p:sp>
      <p:sp>
        <p:nvSpPr>
          <p:cNvPr id="13" name="角丸四角形吹き出し 12"/>
          <p:cNvSpPr/>
          <p:nvPr/>
        </p:nvSpPr>
        <p:spPr>
          <a:xfrm>
            <a:off x="3699022" y="5636897"/>
            <a:ext cx="2457154" cy="1032463"/>
          </a:xfrm>
          <a:prstGeom prst="wedgeRoundRectCallout">
            <a:avLst>
              <a:gd name="adj1" fmla="val -51107"/>
              <a:gd name="adj2" fmla="val -9553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800" dirty="0"/>
              <a:t>詳細を表示する場合は「物品名」をクリックします。</a:t>
            </a:r>
            <a:endParaRPr kumimoji="1" lang="ja-JP" altLang="en-US" sz="1800" dirty="0"/>
          </a:p>
        </p:txBody>
      </p:sp>
      <p:sp>
        <p:nvSpPr>
          <p:cNvPr id="14" name="角丸四角形 13"/>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６－４　情報共有機能＜支援物品検索①＞</a:t>
            </a:r>
          </a:p>
        </p:txBody>
      </p:sp>
    </p:spTree>
    <p:extLst>
      <p:ext uri="{BB962C8B-B14F-4D97-AF65-F5344CB8AC3E}">
        <p14:creationId xmlns:p14="http://schemas.microsoft.com/office/powerpoint/2010/main" val="1231450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329697"/>
            <a:ext cx="8856985" cy="497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a:xfrm>
            <a:off x="6978600" y="6492875"/>
            <a:ext cx="2133600" cy="365125"/>
          </a:xfrm>
        </p:spPr>
        <p:txBody>
          <a:bodyPr/>
          <a:lstStyle/>
          <a:p>
            <a:pPr>
              <a:defRPr/>
            </a:pPr>
            <a:r>
              <a:rPr lang="en-US" altLang="ja-JP" sz="1600" dirty="0">
                <a:solidFill>
                  <a:schemeClr val="tx1"/>
                </a:solidFill>
                <a:latin typeface="+mn-ea"/>
                <a:ea typeface="+mn-ea"/>
              </a:rPr>
              <a:t>58</a:t>
            </a:r>
          </a:p>
        </p:txBody>
      </p:sp>
      <p:sp>
        <p:nvSpPr>
          <p:cNvPr id="15" name="正方形/長方形 14"/>
          <p:cNvSpPr/>
          <p:nvPr/>
        </p:nvSpPr>
        <p:spPr>
          <a:xfrm>
            <a:off x="107503" y="653494"/>
            <a:ext cx="8856985" cy="522423"/>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dirty="0">
                <a:solidFill>
                  <a:schemeClr val="tx1"/>
                </a:solidFill>
              </a:rPr>
              <a:t>支援物品検索の検索結果の詳細は下記のように表示されます。</a:t>
            </a:r>
            <a:endParaRPr lang="en-US" altLang="ja-JP" dirty="0">
              <a:solidFill>
                <a:schemeClr val="tx1"/>
              </a:solidFill>
            </a:endParaRPr>
          </a:p>
        </p:txBody>
      </p:sp>
      <p:sp>
        <p:nvSpPr>
          <p:cNvPr id="9" name="角丸四角形 8"/>
          <p:cNvSpPr/>
          <p:nvPr/>
        </p:nvSpPr>
        <p:spPr>
          <a:xfrm>
            <a:off x="1835696" y="3343580"/>
            <a:ext cx="4248472" cy="44545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吹き出し 9"/>
          <p:cNvSpPr/>
          <p:nvPr/>
        </p:nvSpPr>
        <p:spPr>
          <a:xfrm>
            <a:off x="5364088" y="4509120"/>
            <a:ext cx="3312368" cy="1512168"/>
          </a:xfrm>
          <a:prstGeom prst="wedgeRoundRectCallout">
            <a:avLst>
              <a:gd name="adj1" fmla="val -37188"/>
              <a:gd name="adj2" fmla="val -10243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dirty="0"/>
              <a:t>物品の所在、連絡先（電話・</a:t>
            </a:r>
            <a:r>
              <a:rPr kumimoji="1" lang="en-US" altLang="ja-JP" sz="1800" dirty="0"/>
              <a:t>FAX</a:t>
            </a:r>
            <a:r>
              <a:rPr kumimoji="1" lang="ja-JP" altLang="en-US" sz="1800" dirty="0"/>
              <a:t>）が表示されます。物品の在庫確認、受渡し方法などについて社会福祉法人（福祉施設）間で直接調整できます。</a:t>
            </a:r>
          </a:p>
        </p:txBody>
      </p:sp>
      <p:sp>
        <p:nvSpPr>
          <p:cNvPr id="8" name="角丸四角形 7"/>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６－４　情報共有機能＜支援物品検索②＞</a:t>
            </a:r>
          </a:p>
        </p:txBody>
      </p:sp>
    </p:spTree>
    <p:extLst>
      <p:ext uri="{BB962C8B-B14F-4D97-AF65-F5344CB8AC3E}">
        <p14:creationId xmlns:p14="http://schemas.microsoft.com/office/powerpoint/2010/main" val="1694736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8600" y="6492875"/>
            <a:ext cx="2133600" cy="365125"/>
          </a:xfrm>
        </p:spPr>
        <p:txBody>
          <a:bodyPr/>
          <a:lstStyle/>
          <a:p>
            <a:pPr>
              <a:defRPr/>
            </a:pPr>
            <a:r>
              <a:rPr lang="en-US" altLang="ja-JP" sz="1600" dirty="0">
                <a:solidFill>
                  <a:schemeClr val="tx1"/>
                </a:solidFill>
                <a:latin typeface="+mn-ea"/>
                <a:ea typeface="+mn-ea"/>
              </a:rPr>
              <a:t>59</a:t>
            </a:r>
          </a:p>
        </p:txBody>
      </p:sp>
      <p:sp>
        <p:nvSpPr>
          <p:cNvPr id="15" name="正方形/長方形 14"/>
          <p:cNvSpPr/>
          <p:nvPr/>
        </p:nvSpPr>
        <p:spPr>
          <a:xfrm>
            <a:off x="107503" y="653494"/>
            <a:ext cx="8856985" cy="975305"/>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貴法人（福祉施設）が保有する支援物品を登録できます。支援物品の状況を随時、登録・反映してください。登録した支援物品の情報</a:t>
            </a:r>
            <a:r>
              <a:rPr lang="ja-JP" altLang="en-US" sz="1800" dirty="0">
                <a:solidFill>
                  <a:schemeClr val="tx1"/>
                </a:solidFill>
              </a:rPr>
              <a:t>は、「大阪しあわせネットワーク」に参加する社会福祉法人（福祉施設）間で共有されます。</a:t>
            </a:r>
            <a:endParaRPr lang="en-US" altLang="ja-JP" sz="1800" dirty="0">
              <a:solidFill>
                <a:schemeClr val="tx1"/>
              </a:solidFill>
              <a:latin typeface="ＭＳ Ｐゴシック" panose="020B0600070205080204" pitchFamily="50" charset="-128"/>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7841"/>
          <a:stretch/>
        </p:blipFill>
        <p:spPr bwMode="auto">
          <a:xfrm>
            <a:off x="153903" y="1700663"/>
            <a:ext cx="8810585" cy="2088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1835697" y="2996952"/>
            <a:ext cx="2016223" cy="4320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6228184" y="2780928"/>
            <a:ext cx="1008112" cy="31064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吹き出し 8"/>
          <p:cNvSpPr/>
          <p:nvPr/>
        </p:nvSpPr>
        <p:spPr>
          <a:xfrm>
            <a:off x="3686424" y="3789040"/>
            <a:ext cx="5256584" cy="1484909"/>
          </a:xfrm>
          <a:prstGeom prst="wedgeRoundRectCallout">
            <a:avLst>
              <a:gd name="adj1" fmla="val 8570"/>
              <a:gd name="adj2" fmla="val -10067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800" dirty="0">
                <a:solidFill>
                  <a:schemeClr val="tx1"/>
                </a:solidFill>
                <a:latin typeface="ＭＳ Ｐゴシック" panose="020B0600070205080204" pitchFamily="50" charset="-128"/>
              </a:rPr>
              <a:t>貴法人（福祉施設）において保有する「支援物品</a:t>
            </a:r>
            <a:r>
              <a:rPr kumimoji="1" lang="ja-JP" altLang="en-US" sz="1800" dirty="0"/>
              <a:t>」の内容を登録・反映してください</a:t>
            </a:r>
            <a:r>
              <a:rPr lang="ja-JP" altLang="en-US" sz="1800" dirty="0"/>
              <a:t>。新規・追加の登録を行う場合は「新規物品の追加」をクリックします。</a:t>
            </a:r>
          </a:p>
          <a:p>
            <a:r>
              <a:rPr kumimoji="1" lang="ja-JP" altLang="en-US" sz="1800" dirty="0"/>
              <a:t>複数の物品を保有している場合は、支援物品ごとに複数の登録をすることができます。</a:t>
            </a:r>
          </a:p>
        </p:txBody>
      </p:sp>
      <p:sp>
        <p:nvSpPr>
          <p:cNvPr id="10" name="角丸四角形吹き出し 9"/>
          <p:cNvSpPr/>
          <p:nvPr/>
        </p:nvSpPr>
        <p:spPr>
          <a:xfrm>
            <a:off x="251521" y="3760838"/>
            <a:ext cx="3168352" cy="1513111"/>
          </a:xfrm>
          <a:prstGeom prst="wedgeRoundRectCallout">
            <a:avLst>
              <a:gd name="adj1" fmla="val 7745"/>
              <a:gd name="adj2" fmla="val -7785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800" dirty="0">
                <a:solidFill>
                  <a:schemeClr val="tx1"/>
                </a:solidFill>
              </a:rPr>
              <a:t>登録済みの支援物品の情報の追記・修正は「物品名」をクリックします。</a:t>
            </a:r>
            <a:endParaRPr lang="en-US" altLang="ja-JP" sz="1800" dirty="0">
              <a:solidFill>
                <a:schemeClr val="tx1"/>
              </a:solidFill>
            </a:endParaRPr>
          </a:p>
        </p:txBody>
      </p:sp>
      <p:sp>
        <p:nvSpPr>
          <p:cNvPr id="11" name="角丸四角形 10"/>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６－５　情報共有機能＜支援物品管理①＞</a:t>
            </a:r>
          </a:p>
        </p:txBody>
      </p:sp>
    </p:spTree>
    <p:extLst>
      <p:ext uri="{BB962C8B-B14F-4D97-AF65-F5344CB8AC3E}">
        <p14:creationId xmlns:p14="http://schemas.microsoft.com/office/powerpoint/2010/main" val="316074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7010400" y="6486103"/>
            <a:ext cx="2133600" cy="365125"/>
          </a:xfrm>
        </p:spPr>
        <p:txBody>
          <a:bodyPr/>
          <a:lstStyle/>
          <a:p>
            <a:pPr algn="r"/>
            <a:fld id="{D4C49B74-5DB2-4B03-B1D2-7F6A3C51C318}" type="slidenum">
              <a:rPr lang="en-US" smtClean="0">
                <a:solidFill>
                  <a:prstClr val="black"/>
                </a:solidFill>
              </a:rPr>
              <a:pPr algn="r"/>
              <a:t>6</a:t>
            </a:fld>
            <a:endParaRPr lang="en-US" dirty="0">
              <a:solidFill>
                <a:prstClr val="black"/>
              </a:solidFill>
            </a:endParaRPr>
          </a:p>
        </p:txBody>
      </p:sp>
      <p:sp>
        <p:nvSpPr>
          <p:cNvPr id="5" name="テキスト ボックス 4"/>
          <p:cNvSpPr txBox="1"/>
          <p:nvPr/>
        </p:nvSpPr>
        <p:spPr>
          <a:xfrm>
            <a:off x="251520" y="2197618"/>
            <a:ext cx="8733481" cy="584775"/>
          </a:xfrm>
          <a:prstGeom prst="rect">
            <a:avLst/>
          </a:prstGeom>
          <a:noFill/>
        </p:spPr>
        <p:txBody>
          <a:bodyPr wrap="none" rtlCol="0">
            <a:spAutoFit/>
          </a:bodyPr>
          <a:lstStyle/>
          <a:p>
            <a:r>
              <a:rPr lang="en-US" altLang="ja-JP" sz="3200" dirty="0">
                <a:solidFill>
                  <a:srgbClr val="E73263"/>
                </a:solidFill>
                <a:latin typeface="HGS創英角ﾎﾟｯﾌﾟ体" panose="040B0A00000000000000" pitchFamily="50" charset="-128"/>
                <a:ea typeface="HGS創英角ﾎﾟｯﾌﾟ体" panose="040B0A00000000000000" pitchFamily="50" charset="-128"/>
              </a:rPr>
              <a:t>https://osaka-soudan.jp/ssss/user/login/</a:t>
            </a:r>
            <a:endParaRPr lang="ja-JP" altLang="en-US" sz="3200" dirty="0">
              <a:solidFill>
                <a:srgbClr val="E73263"/>
              </a:solidFill>
              <a:latin typeface="HGS創英角ﾎﾟｯﾌﾟ体" panose="040B0A00000000000000" pitchFamily="50" charset="-128"/>
              <a:ea typeface="HGS創英角ﾎﾟｯﾌﾟ体" panose="040B0A00000000000000" pitchFamily="50" charset="-128"/>
            </a:endParaRPr>
          </a:p>
        </p:txBody>
      </p:sp>
      <p:pic>
        <p:nvPicPr>
          <p:cNvPr id="8" name="図 7"/>
          <p:cNvPicPr>
            <a:picLocks noChangeAspect="1"/>
          </p:cNvPicPr>
          <p:nvPr/>
        </p:nvPicPr>
        <p:blipFill rotWithShape="1">
          <a:blip r:embed="rId2"/>
          <a:srcRect r="47786" b="80871"/>
          <a:stretch/>
        </p:blipFill>
        <p:spPr>
          <a:xfrm>
            <a:off x="540459" y="3565770"/>
            <a:ext cx="7955994" cy="1638711"/>
          </a:xfrm>
          <a:prstGeom prst="rect">
            <a:avLst/>
          </a:prstGeom>
          <a:ln>
            <a:solidFill>
              <a:schemeClr val="tx1"/>
            </a:solidFill>
          </a:ln>
        </p:spPr>
      </p:pic>
      <p:sp>
        <p:nvSpPr>
          <p:cNvPr id="9" name="角丸四角形 8"/>
          <p:cNvSpPr/>
          <p:nvPr/>
        </p:nvSpPr>
        <p:spPr>
          <a:xfrm>
            <a:off x="1259633" y="3769752"/>
            <a:ext cx="3240360" cy="432048"/>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rgbClr val="FF0000"/>
              </a:solidFill>
            </a:endParaRPr>
          </a:p>
        </p:txBody>
      </p:sp>
      <p:sp>
        <p:nvSpPr>
          <p:cNvPr id="10" name="角丸四角形吹き出し 9"/>
          <p:cNvSpPr/>
          <p:nvPr/>
        </p:nvSpPr>
        <p:spPr>
          <a:xfrm>
            <a:off x="5300594" y="4323694"/>
            <a:ext cx="2859497" cy="1121530"/>
          </a:xfrm>
          <a:prstGeom prst="wedgeRoundRectCallout">
            <a:avLst>
              <a:gd name="adj1" fmla="val -83697"/>
              <a:gd name="adj2" fmla="val -7328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a:t>アドレスバーに入力する</a:t>
            </a:r>
          </a:p>
        </p:txBody>
      </p:sp>
      <p:sp>
        <p:nvSpPr>
          <p:cNvPr id="12" name="下矢印 11"/>
          <p:cNvSpPr/>
          <p:nvPr/>
        </p:nvSpPr>
        <p:spPr>
          <a:xfrm>
            <a:off x="2508996" y="2916845"/>
            <a:ext cx="741633" cy="560399"/>
          </a:xfrm>
          <a:prstGeom prst="down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p:cNvSpPr/>
          <p:nvPr/>
        </p:nvSpPr>
        <p:spPr>
          <a:xfrm>
            <a:off x="251520" y="744288"/>
            <a:ext cx="8757603" cy="1364803"/>
          </a:xfrm>
          <a:prstGeom prst="rect">
            <a:avLst/>
          </a:prstGeom>
          <a:no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ＭＳ ゴシック" panose="020B0609070205080204" pitchFamily="49" charset="-128"/>
                <a:ea typeface="ＭＳ ゴシック" panose="020B0609070205080204" pitchFamily="49" charset="-128"/>
              </a:rPr>
              <a:t>インターネットエクスプローラーなどの「アドレスバー」に下記のＵＲＬを入力する。</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　　</a:t>
            </a:r>
            <a:r>
              <a:rPr lang="en-US" altLang="ja-JP" dirty="0">
                <a:solidFill>
                  <a:schemeClr val="tx1"/>
                </a:solidFill>
                <a:latin typeface="ＭＳ ゴシック" panose="020B0609070205080204" pitchFamily="49" charset="-128"/>
                <a:ea typeface="ＭＳ ゴシック" panose="020B0609070205080204" pitchFamily="49" charset="-128"/>
              </a:rPr>
              <a:t>※</a:t>
            </a:r>
            <a:r>
              <a:rPr lang="ja-JP" altLang="en-US" dirty="0">
                <a:solidFill>
                  <a:schemeClr val="tx1"/>
                </a:solidFill>
                <a:latin typeface="ＭＳ ゴシック" panose="020B0609070205080204" pitchFamily="49" charset="-128"/>
                <a:ea typeface="ＭＳ ゴシック" panose="020B0609070205080204" pitchFamily="49" charset="-128"/>
              </a:rPr>
              <a:t>「大阪しあわせネットワーク支援システム」でも検索可能です。</a:t>
            </a:r>
          </a:p>
        </p:txBody>
      </p:sp>
      <p:sp>
        <p:nvSpPr>
          <p:cNvPr id="11" name="角丸四角形 10"/>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２．「大阪しあわせネットワーク支援システム」のアクセス方法①</a:t>
            </a:r>
            <a:endParaRPr lang="en-US" altLang="ja-JP" sz="2400" dirty="0"/>
          </a:p>
        </p:txBody>
      </p:sp>
    </p:spTree>
    <p:extLst>
      <p:ext uri="{BB962C8B-B14F-4D97-AF65-F5344CB8AC3E}">
        <p14:creationId xmlns:p14="http://schemas.microsoft.com/office/powerpoint/2010/main" val="1397815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8600" y="6492875"/>
            <a:ext cx="2133600" cy="365125"/>
          </a:xfrm>
        </p:spPr>
        <p:txBody>
          <a:bodyPr/>
          <a:lstStyle/>
          <a:p>
            <a:pPr>
              <a:defRPr/>
            </a:pPr>
            <a:r>
              <a:rPr lang="en-US" altLang="ja-JP" sz="1600" dirty="0">
                <a:solidFill>
                  <a:schemeClr val="tx1"/>
                </a:solidFill>
                <a:latin typeface="+mn-ea"/>
                <a:ea typeface="+mn-ea"/>
              </a:rPr>
              <a:t>60</a:t>
            </a:r>
          </a:p>
        </p:txBody>
      </p:sp>
      <p:sp>
        <p:nvSpPr>
          <p:cNvPr id="15" name="正方形/長方形 14"/>
          <p:cNvSpPr/>
          <p:nvPr/>
        </p:nvSpPr>
        <p:spPr>
          <a:xfrm>
            <a:off x="107503" y="653495"/>
            <a:ext cx="8856985" cy="759282"/>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貴法人（福祉施設）が保有する支援物品の登録内容を追記・編集する場合は、</a:t>
            </a:r>
            <a:r>
              <a:rPr lang="ja-JP" altLang="en-US" sz="1800" dirty="0"/>
              <a:t> </a:t>
            </a:r>
            <a:r>
              <a:rPr lang="ja-JP" altLang="en-US" sz="1800" dirty="0">
                <a:solidFill>
                  <a:schemeClr val="tx1"/>
                </a:solidFill>
              </a:rPr>
              <a:t>前画面の「物品名」をクリックし、下記の項目に追記・編集を入力します。</a:t>
            </a:r>
            <a:endParaRPr lang="en-US" altLang="ja-JP" sz="1800" dirty="0">
              <a:solidFill>
                <a:schemeClr val="tx1"/>
              </a:solidFill>
              <a:latin typeface="ＭＳ Ｐゴシック" panose="020B0600070205080204"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97" y="1556792"/>
            <a:ext cx="8682475" cy="4881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 10"/>
          <p:cNvSpPr/>
          <p:nvPr/>
        </p:nvSpPr>
        <p:spPr>
          <a:xfrm>
            <a:off x="2627784" y="3789039"/>
            <a:ext cx="1851450" cy="194421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吹き出し 11"/>
          <p:cNvSpPr/>
          <p:nvPr/>
        </p:nvSpPr>
        <p:spPr>
          <a:xfrm>
            <a:off x="305122" y="2953407"/>
            <a:ext cx="2682701" cy="900100"/>
          </a:xfrm>
          <a:prstGeom prst="wedgeRoundRectCallout">
            <a:avLst>
              <a:gd name="adj1" fmla="val 44689"/>
              <a:gd name="adj2" fmla="val 8472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800" dirty="0">
                <a:solidFill>
                  <a:schemeClr val="tx1"/>
                </a:solidFill>
              </a:rPr>
              <a:t>支援物品の写真はできるだけ添付ください。</a:t>
            </a:r>
            <a:endParaRPr lang="en-US" altLang="ja-JP" sz="1800" dirty="0">
              <a:solidFill>
                <a:schemeClr val="tx1"/>
              </a:solidFill>
            </a:endParaRPr>
          </a:p>
        </p:txBody>
      </p:sp>
      <p:sp>
        <p:nvSpPr>
          <p:cNvPr id="13" name="角丸四角形 12"/>
          <p:cNvSpPr/>
          <p:nvPr/>
        </p:nvSpPr>
        <p:spPr>
          <a:xfrm>
            <a:off x="2610145" y="5733255"/>
            <a:ext cx="2465912" cy="21602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角丸四角形吹き出し 13"/>
          <p:cNvSpPr/>
          <p:nvPr/>
        </p:nvSpPr>
        <p:spPr>
          <a:xfrm>
            <a:off x="4670809" y="3789039"/>
            <a:ext cx="4149663" cy="1627698"/>
          </a:xfrm>
          <a:prstGeom prst="wedgeRoundRectCallout">
            <a:avLst>
              <a:gd name="adj1" fmla="val -42232"/>
              <a:gd name="adj2" fmla="val 7471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800" dirty="0">
                <a:solidFill>
                  <a:schemeClr val="tx1"/>
                </a:solidFill>
              </a:rPr>
              <a:t>登録した内容を「支援物品検索」へ反映する方法を選択します。登録・編集中の場合は「下書き」、登録した物品が提供済みになった場合は「受渡済」を選択してください。非公開にできます。</a:t>
            </a:r>
            <a:endParaRPr lang="en-US" altLang="ja-JP" sz="1800" dirty="0">
              <a:solidFill>
                <a:schemeClr val="tx1"/>
              </a:solidFill>
            </a:endParaRPr>
          </a:p>
        </p:txBody>
      </p:sp>
      <p:sp>
        <p:nvSpPr>
          <p:cNvPr id="10" name="角丸四角形 9"/>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６－５　情報共有機能＜支援物品管理②＞</a:t>
            </a:r>
          </a:p>
        </p:txBody>
      </p:sp>
    </p:spTree>
    <p:extLst>
      <p:ext uri="{BB962C8B-B14F-4D97-AF65-F5344CB8AC3E}">
        <p14:creationId xmlns:p14="http://schemas.microsoft.com/office/powerpoint/2010/main" val="36890366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48072" y="1733354"/>
            <a:ext cx="7452320" cy="5072944"/>
          </a:xfrm>
          <a:prstGeom prst="rect">
            <a:avLst/>
          </a:prstGeom>
        </p:spPr>
      </p:pic>
      <p:sp>
        <p:nvSpPr>
          <p:cNvPr id="4" name="スライド番号プレースホルダー 3"/>
          <p:cNvSpPr>
            <a:spLocks noGrp="1"/>
          </p:cNvSpPr>
          <p:nvPr>
            <p:ph type="sldNum" sz="quarter" idx="12"/>
          </p:nvPr>
        </p:nvSpPr>
        <p:spPr>
          <a:xfrm>
            <a:off x="6978600" y="6492875"/>
            <a:ext cx="2133600" cy="365125"/>
          </a:xfrm>
        </p:spPr>
        <p:txBody>
          <a:bodyPr/>
          <a:lstStyle/>
          <a:p>
            <a:pPr>
              <a:defRPr/>
            </a:pPr>
            <a:r>
              <a:rPr lang="en-US" altLang="ja-JP" sz="1600" dirty="0">
                <a:solidFill>
                  <a:schemeClr val="tx1"/>
                </a:solidFill>
                <a:latin typeface="+mn-ea"/>
                <a:ea typeface="+mn-ea"/>
              </a:rPr>
              <a:t>61</a:t>
            </a:r>
          </a:p>
        </p:txBody>
      </p:sp>
      <p:sp>
        <p:nvSpPr>
          <p:cNvPr id="15" name="正方形/長方形 14"/>
          <p:cNvSpPr/>
          <p:nvPr/>
        </p:nvSpPr>
        <p:spPr>
          <a:xfrm>
            <a:off x="107504" y="655961"/>
            <a:ext cx="8928992" cy="1044847"/>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「基本情報登録」メニューの「施設情報設定」では、貴法人（施設）の施設概要などの「基本情報」や「地域貢献事業」の実施状況の登録・変更ができます。</a:t>
            </a:r>
            <a:endParaRPr lang="en-US" altLang="ja-JP" sz="1800" dirty="0">
              <a:solidFill>
                <a:schemeClr val="tx1"/>
              </a:solidFill>
              <a:latin typeface="ＭＳ Ｐゴシック" panose="020B0600070205080204" pitchFamily="50" charset="-128"/>
            </a:endParaRPr>
          </a:p>
          <a:p>
            <a:pPr algn="r">
              <a:spcBef>
                <a:spcPct val="20000"/>
              </a:spcBef>
              <a:buClr>
                <a:schemeClr val="tx2"/>
              </a:buClr>
              <a:buSzPct val="60000"/>
              <a:defRPr/>
            </a:pPr>
            <a:r>
              <a:rPr lang="en-US" altLang="ja-JP" sz="1800" dirty="0">
                <a:solidFill>
                  <a:schemeClr val="tx1"/>
                </a:solidFill>
                <a:latin typeface="ＭＳ Ｐゴシック" panose="020B0600070205080204" pitchFamily="50" charset="-128"/>
              </a:rPr>
              <a:t>※</a:t>
            </a:r>
            <a:r>
              <a:rPr lang="ja-JP" altLang="en-US" sz="1800" dirty="0">
                <a:solidFill>
                  <a:schemeClr val="tx1"/>
                </a:solidFill>
                <a:latin typeface="ＭＳ Ｐゴシック" panose="020B0600070205080204" pitchFamily="50" charset="-128"/>
              </a:rPr>
              <a:t>貴施設にて変更できない項目の登録・変更は、別途「会員情報変更届」にて申請ください。</a:t>
            </a:r>
            <a:endParaRPr lang="en-US" altLang="ja-JP" sz="1800" dirty="0">
              <a:solidFill>
                <a:schemeClr val="tx1"/>
              </a:solidFill>
              <a:latin typeface="ＭＳ Ｐゴシック" panose="020B0600070205080204" pitchFamily="50" charset="-128"/>
            </a:endParaRPr>
          </a:p>
        </p:txBody>
      </p:sp>
      <p:sp>
        <p:nvSpPr>
          <p:cNvPr id="9" name="角丸四角形 8"/>
          <p:cNvSpPr/>
          <p:nvPr/>
        </p:nvSpPr>
        <p:spPr>
          <a:xfrm>
            <a:off x="3563888" y="2045774"/>
            <a:ext cx="1728192" cy="246334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角丸四角形吹き出し 18"/>
          <p:cNvSpPr/>
          <p:nvPr/>
        </p:nvSpPr>
        <p:spPr>
          <a:xfrm>
            <a:off x="5489699" y="2358256"/>
            <a:ext cx="3330773" cy="1718816"/>
          </a:xfrm>
          <a:prstGeom prst="wedgeRoundRectCallout">
            <a:avLst>
              <a:gd name="adj1" fmla="val -62365"/>
              <a:gd name="adj2" fmla="val 1676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800" dirty="0">
                <a:solidFill>
                  <a:schemeClr val="tx1"/>
                </a:solidFill>
                <a:latin typeface="ＭＳ Ｐゴシック" panose="020B0600070205080204" pitchFamily="50" charset="-128"/>
              </a:rPr>
              <a:t>＜施設基本情報＞</a:t>
            </a:r>
            <a:endParaRPr lang="en-US" altLang="ja-JP" sz="1800" dirty="0">
              <a:solidFill>
                <a:schemeClr val="tx1"/>
              </a:solidFill>
              <a:latin typeface="ＭＳ Ｐゴシック" panose="020B0600070205080204" pitchFamily="50" charset="-128"/>
            </a:endParaRPr>
          </a:p>
          <a:p>
            <a:r>
              <a:rPr lang="ja-JP" altLang="en-US" sz="1800" dirty="0">
                <a:solidFill>
                  <a:schemeClr val="tx1"/>
                </a:solidFill>
                <a:latin typeface="ＭＳ Ｐゴシック" panose="020B0600070205080204" pitchFamily="50" charset="-128"/>
              </a:rPr>
              <a:t>貴法人（福祉施設）</a:t>
            </a:r>
            <a:r>
              <a:rPr lang="ja-JP" altLang="en-US" sz="1800" dirty="0"/>
              <a:t>の施設概要等の「基本情報」の登録・変更ができます。</a:t>
            </a:r>
            <a:endParaRPr lang="en-US" altLang="ja-JP" sz="1800" dirty="0"/>
          </a:p>
          <a:p>
            <a:r>
              <a:rPr lang="en-US" altLang="ja-JP" sz="1800" dirty="0"/>
              <a:t>※</a:t>
            </a:r>
            <a:r>
              <a:rPr lang="ja-JP" altLang="en-US" sz="1800" dirty="0"/>
              <a:t>ポータルサイトに反映しています。</a:t>
            </a:r>
            <a:endParaRPr lang="en-US" altLang="ja-JP" sz="1800" dirty="0"/>
          </a:p>
        </p:txBody>
      </p:sp>
      <p:sp>
        <p:nvSpPr>
          <p:cNvPr id="17" name="角丸四角形 16"/>
          <p:cNvSpPr/>
          <p:nvPr/>
        </p:nvSpPr>
        <p:spPr>
          <a:xfrm>
            <a:off x="3538984" y="4509120"/>
            <a:ext cx="1728192" cy="22322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角丸四角形吹き出し 17"/>
          <p:cNvSpPr/>
          <p:nvPr/>
        </p:nvSpPr>
        <p:spPr>
          <a:xfrm>
            <a:off x="96254" y="4509120"/>
            <a:ext cx="3330773" cy="1944216"/>
          </a:xfrm>
          <a:prstGeom prst="wedgeRoundRectCallout">
            <a:avLst>
              <a:gd name="adj1" fmla="val 62100"/>
              <a:gd name="adj2" fmla="val -1676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800" dirty="0">
                <a:solidFill>
                  <a:schemeClr val="tx1"/>
                </a:solidFill>
                <a:latin typeface="ＭＳ Ｐゴシック" panose="020B0600070205080204" pitchFamily="50" charset="-128"/>
              </a:rPr>
              <a:t>＜地域貢献事業＞</a:t>
            </a:r>
            <a:endParaRPr lang="en-US" altLang="ja-JP" sz="1800" dirty="0">
              <a:solidFill>
                <a:schemeClr val="tx1"/>
              </a:solidFill>
              <a:latin typeface="ＭＳ Ｐゴシック" panose="020B0600070205080204" pitchFamily="50" charset="-128"/>
            </a:endParaRPr>
          </a:p>
          <a:p>
            <a:r>
              <a:rPr lang="ja-JP" altLang="en-US" sz="1800" dirty="0">
                <a:solidFill>
                  <a:schemeClr val="tx1"/>
                </a:solidFill>
                <a:latin typeface="ＭＳ Ｐゴシック" panose="020B0600070205080204" pitchFamily="50" charset="-128"/>
              </a:rPr>
              <a:t>貴法人（福祉施設）において実施している「地域貢献事業</a:t>
            </a:r>
            <a:r>
              <a:rPr kumimoji="1" lang="ja-JP" altLang="en-US" sz="1800" dirty="0"/>
              <a:t>」の内容を登録できます。</a:t>
            </a:r>
            <a:endParaRPr kumimoji="1" lang="en-US" altLang="ja-JP" sz="1800" dirty="0"/>
          </a:p>
          <a:p>
            <a:pPr algn="r"/>
            <a:r>
              <a:rPr lang="en-US" altLang="ja-JP" sz="1800" dirty="0"/>
              <a:t>※</a:t>
            </a:r>
            <a:r>
              <a:rPr lang="ja-JP" altLang="en-US" sz="1800" dirty="0"/>
              <a:t>地域貢献事業管理機能でも登録・変更できます</a:t>
            </a:r>
            <a:endParaRPr kumimoji="1" lang="ja-JP" altLang="en-US" sz="1800" dirty="0"/>
          </a:p>
        </p:txBody>
      </p:sp>
      <p:sp>
        <p:nvSpPr>
          <p:cNvPr id="10" name="角丸四角形 9"/>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７－１　基本情報登録＜施設情報設定①＞</a:t>
            </a:r>
          </a:p>
        </p:txBody>
      </p:sp>
    </p:spTree>
    <p:extLst>
      <p:ext uri="{BB962C8B-B14F-4D97-AF65-F5344CB8AC3E}">
        <p14:creationId xmlns:p14="http://schemas.microsoft.com/office/powerpoint/2010/main" val="34337794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9C24036-534D-4B4F-9502-8B180F20A680}"/>
              </a:ext>
            </a:extLst>
          </p:cNvPr>
          <p:cNvPicPr>
            <a:picLocks noChangeAspect="1"/>
          </p:cNvPicPr>
          <p:nvPr/>
        </p:nvPicPr>
        <p:blipFill rotWithShape="1">
          <a:blip r:embed="rId2"/>
          <a:srcRect l="15119" t="14057" r="14092" b="5904"/>
          <a:stretch/>
        </p:blipFill>
        <p:spPr>
          <a:xfrm>
            <a:off x="107504" y="971609"/>
            <a:ext cx="8544368" cy="5486400"/>
          </a:xfrm>
          <a:prstGeom prst="rect">
            <a:avLst/>
          </a:prstGeom>
        </p:spPr>
      </p:pic>
      <p:sp>
        <p:nvSpPr>
          <p:cNvPr id="15" name="正方形/長方形 14"/>
          <p:cNvSpPr/>
          <p:nvPr/>
        </p:nvSpPr>
        <p:spPr>
          <a:xfrm>
            <a:off x="107504" y="655961"/>
            <a:ext cx="8928992" cy="828823"/>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貴法人（施設）の「メールアドレス」、「社会貢献基金送金先口座」の登録、変更は下記の画面に入力します。</a:t>
            </a:r>
            <a:endParaRPr lang="en-US" altLang="ja-JP" sz="1800" dirty="0">
              <a:solidFill>
                <a:schemeClr val="tx1"/>
              </a:solidFill>
              <a:latin typeface="ＭＳ Ｐゴシック" panose="020B0600070205080204" pitchFamily="50" charset="-128"/>
            </a:endParaRPr>
          </a:p>
        </p:txBody>
      </p:sp>
      <p:sp>
        <p:nvSpPr>
          <p:cNvPr id="4" name="スライド番号プレースホルダー 3"/>
          <p:cNvSpPr>
            <a:spLocks noGrp="1"/>
          </p:cNvSpPr>
          <p:nvPr>
            <p:ph type="sldNum" sz="quarter" idx="12"/>
          </p:nvPr>
        </p:nvSpPr>
        <p:spPr>
          <a:xfrm>
            <a:off x="6978600" y="6492875"/>
            <a:ext cx="2133600" cy="365125"/>
          </a:xfrm>
        </p:spPr>
        <p:txBody>
          <a:bodyPr/>
          <a:lstStyle/>
          <a:p>
            <a:pPr>
              <a:defRPr/>
            </a:pPr>
            <a:r>
              <a:rPr lang="en-US" altLang="ja-JP" dirty="0"/>
              <a:t>62</a:t>
            </a:r>
            <a:endParaRPr lang="en-US" altLang="ja-JP" sz="1600" dirty="0">
              <a:solidFill>
                <a:schemeClr val="tx1"/>
              </a:solidFill>
              <a:latin typeface="+mn-ea"/>
              <a:ea typeface="+mn-ea"/>
            </a:endParaRPr>
          </a:p>
        </p:txBody>
      </p:sp>
      <p:sp>
        <p:nvSpPr>
          <p:cNvPr id="20" name="角丸四角形 19"/>
          <p:cNvSpPr/>
          <p:nvPr/>
        </p:nvSpPr>
        <p:spPr>
          <a:xfrm>
            <a:off x="1469935" y="4846979"/>
            <a:ext cx="5622343" cy="91591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角丸四角形 20"/>
          <p:cNvSpPr/>
          <p:nvPr/>
        </p:nvSpPr>
        <p:spPr>
          <a:xfrm>
            <a:off x="1469935" y="5850757"/>
            <a:ext cx="3772225" cy="70256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角丸四角形吹き出し 21"/>
          <p:cNvSpPr/>
          <p:nvPr/>
        </p:nvSpPr>
        <p:spPr>
          <a:xfrm>
            <a:off x="5426891" y="3085138"/>
            <a:ext cx="3330773" cy="1476164"/>
          </a:xfrm>
          <a:prstGeom prst="wedgeRoundRectCallout">
            <a:avLst>
              <a:gd name="adj1" fmla="val -50704"/>
              <a:gd name="adj2" fmla="val 6678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800" dirty="0">
                <a:solidFill>
                  <a:schemeClr val="tx1"/>
                </a:solidFill>
              </a:rPr>
              <a:t>施設住所、電話番号など、この画面で変更できない項目は、</a:t>
            </a:r>
            <a:r>
              <a:rPr lang="ja-JP" altLang="en-US" sz="1800" dirty="0">
                <a:solidFill>
                  <a:schemeClr val="tx1"/>
                </a:solidFill>
                <a:latin typeface="ＭＳ Ｐゴシック" panose="020B0600070205080204" pitchFamily="50" charset="-128"/>
              </a:rPr>
              <a:t>別途「会員情報変更届」にて申請してください。</a:t>
            </a:r>
            <a:endParaRPr lang="en-US" altLang="ja-JP" sz="1800" dirty="0">
              <a:solidFill>
                <a:schemeClr val="tx1"/>
              </a:solidFill>
              <a:latin typeface="ＭＳ Ｐゴシック" panose="020B0600070205080204" pitchFamily="50" charset="-128"/>
            </a:endParaRPr>
          </a:p>
        </p:txBody>
      </p:sp>
      <p:sp>
        <p:nvSpPr>
          <p:cNvPr id="23" name="角丸四角形吹き出し 22"/>
          <p:cNvSpPr/>
          <p:nvPr/>
        </p:nvSpPr>
        <p:spPr>
          <a:xfrm>
            <a:off x="5592044" y="5709885"/>
            <a:ext cx="3444452" cy="965552"/>
          </a:xfrm>
          <a:prstGeom prst="wedgeRoundRectCallout">
            <a:avLst>
              <a:gd name="adj1" fmla="val -70324"/>
              <a:gd name="adj2" fmla="val -3552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800" dirty="0">
                <a:solidFill>
                  <a:schemeClr val="tx1"/>
                </a:solidFill>
              </a:rPr>
              <a:t>メールアドレスを登録することで、メール配信での各種研修会等のご案内が届くようになります。</a:t>
            </a:r>
            <a:endParaRPr lang="en-US" altLang="ja-JP" sz="1800" dirty="0">
              <a:solidFill>
                <a:schemeClr val="tx1"/>
              </a:solidFill>
            </a:endParaRPr>
          </a:p>
        </p:txBody>
      </p:sp>
      <p:sp>
        <p:nvSpPr>
          <p:cNvPr id="10" name="角丸四角形 9"/>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７－１　基本情報登録＜施設情報設定②＞</a:t>
            </a:r>
          </a:p>
        </p:txBody>
      </p:sp>
    </p:spTree>
    <p:extLst>
      <p:ext uri="{BB962C8B-B14F-4D97-AF65-F5344CB8AC3E}">
        <p14:creationId xmlns:p14="http://schemas.microsoft.com/office/powerpoint/2010/main" val="38923039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07504" y="655961"/>
            <a:ext cx="8928992" cy="828823"/>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貴法人（施設）の「メールアドレス」、「社会貢献基金送金先口座」の登録、変更は下記の画面に入力します。</a:t>
            </a:r>
            <a:endParaRPr lang="en-US" altLang="ja-JP" sz="1800" dirty="0">
              <a:solidFill>
                <a:schemeClr val="tx1"/>
              </a:solidFill>
              <a:latin typeface="ＭＳ Ｐゴシック" panose="020B0600070205080204" pitchFamily="50" charset="-128"/>
            </a:endParaRPr>
          </a:p>
        </p:txBody>
      </p:sp>
      <p:pic>
        <p:nvPicPr>
          <p:cNvPr id="3" name="図 2"/>
          <p:cNvPicPr>
            <a:picLocks noChangeAspect="1"/>
          </p:cNvPicPr>
          <p:nvPr/>
        </p:nvPicPr>
        <p:blipFill rotWithShape="1">
          <a:blip r:embed="rId2"/>
          <a:srcRect l="12383" t="11379" r="10832" b="9872"/>
          <a:stretch/>
        </p:blipFill>
        <p:spPr>
          <a:xfrm>
            <a:off x="43711" y="1562856"/>
            <a:ext cx="8992785" cy="5185386"/>
          </a:xfrm>
          <a:prstGeom prst="rect">
            <a:avLst/>
          </a:prstGeom>
        </p:spPr>
      </p:pic>
      <p:sp>
        <p:nvSpPr>
          <p:cNvPr id="4" name="スライド番号プレースホルダー 3"/>
          <p:cNvSpPr>
            <a:spLocks noGrp="1"/>
          </p:cNvSpPr>
          <p:nvPr>
            <p:ph type="sldNum" sz="quarter" idx="12"/>
          </p:nvPr>
        </p:nvSpPr>
        <p:spPr>
          <a:xfrm>
            <a:off x="6978600" y="6492875"/>
            <a:ext cx="2133600" cy="365125"/>
          </a:xfrm>
        </p:spPr>
        <p:txBody>
          <a:bodyPr/>
          <a:lstStyle/>
          <a:p>
            <a:pPr>
              <a:defRPr/>
            </a:pPr>
            <a:r>
              <a:rPr lang="en-US" altLang="ja-JP" sz="1600" dirty="0">
                <a:solidFill>
                  <a:schemeClr val="tx1"/>
                </a:solidFill>
                <a:latin typeface="+mn-ea"/>
                <a:ea typeface="+mn-ea"/>
              </a:rPr>
              <a:t>63</a:t>
            </a:r>
          </a:p>
        </p:txBody>
      </p:sp>
      <p:sp>
        <p:nvSpPr>
          <p:cNvPr id="11" name="角丸四角形 10"/>
          <p:cNvSpPr/>
          <p:nvPr/>
        </p:nvSpPr>
        <p:spPr>
          <a:xfrm>
            <a:off x="1569018" y="1565454"/>
            <a:ext cx="5595270" cy="107145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角丸四角形 12"/>
          <p:cNvSpPr/>
          <p:nvPr/>
        </p:nvSpPr>
        <p:spPr>
          <a:xfrm>
            <a:off x="1569018" y="3878440"/>
            <a:ext cx="5595270" cy="286980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吹き出し 11"/>
          <p:cNvSpPr/>
          <p:nvPr/>
        </p:nvSpPr>
        <p:spPr>
          <a:xfrm>
            <a:off x="5580112" y="2802367"/>
            <a:ext cx="3330773" cy="1476164"/>
          </a:xfrm>
          <a:prstGeom prst="wedgeRoundRectCallout">
            <a:avLst>
              <a:gd name="adj1" fmla="val -33546"/>
              <a:gd name="adj2" fmla="val -8033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生活困窮者レスキュー事業の「経済的援助（現物給付）」で申請する「社会貢献基金」の受取先口座を設定できます。</a:t>
            </a:r>
            <a:endParaRPr lang="en-US" altLang="ja-JP" sz="1800" dirty="0">
              <a:solidFill>
                <a:schemeClr val="tx1"/>
              </a:solidFill>
              <a:latin typeface="ＭＳ Ｐゴシック" panose="020B0600070205080204" pitchFamily="50" charset="-128"/>
            </a:endParaRPr>
          </a:p>
        </p:txBody>
      </p:sp>
      <p:sp>
        <p:nvSpPr>
          <p:cNvPr id="14" name="角丸四角形吹き出し 13"/>
          <p:cNvSpPr/>
          <p:nvPr/>
        </p:nvSpPr>
        <p:spPr>
          <a:xfrm>
            <a:off x="5536754" y="4581128"/>
            <a:ext cx="3330773" cy="1936133"/>
          </a:xfrm>
          <a:prstGeom prst="wedgeRoundRectCallout">
            <a:avLst>
              <a:gd name="adj1" fmla="val -61285"/>
              <a:gd name="adj2" fmla="val -3323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施設概要、主な活動内容、施設の外観写真等の登録ができます。ここで登録する情報は、</a:t>
            </a:r>
            <a:endParaRPr lang="en-US" altLang="ja-JP" sz="1800" dirty="0">
              <a:solidFill>
                <a:schemeClr val="tx1"/>
              </a:solidFill>
              <a:latin typeface="ＭＳ Ｐゴシック" panose="020B0600070205080204" pitchFamily="50" charset="-128"/>
            </a:endParaRPr>
          </a:p>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「大阪しあわせネットワークポータルサイト」に掲載されます。</a:t>
            </a:r>
            <a:endParaRPr lang="en-US" altLang="ja-JP" sz="1800" dirty="0">
              <a:solidFill>
                <a:schemeClr val="tx1"/>
              </a:solidFill>
              <a:latin typeface="ＭＳ Ｐゴシック" panose="020B0600070205080204" pitchFamily="50" charset="-128"/>
            </a:endParaRPr>
          </a:p>
        </p:txBody>
      </p:sp>
      <p:sp>
        <p:nvSpPr>
          <p:cNvPr id="10" name="角丸四角形 9"/>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７－１　基本情報登録＜施設情報設定③＞</a:t>
            </a:r>
          </a:p>
        </p:txBody>
      </p:sp>
    </p:spTree>
    <p:extLst>
      <p:ext uri="{BB962C8B-B14F-4D97-AF65-F5344CB8AC3E}">
        <p14:creationId xmlns:p14="http://schemas.microsoft.com/office/powerpoint/2010/main" val="2251138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8600" y="6492875"/>
            <a:ext cx="2133600" cy="365125"/>
          </a:xfrm>
        </p:spPr>
        <p:txBody>
          <a:bodyPr/>
          <a:lstStyle/>
          <a:p>
            <a:pPr>
              <a:defRPr/>
            </a:pPr>
            <a:r>
              <a:rPr lang="en-US" altLang="ja-JP" sz="1600" dirty="0">
                <a:solidFill>
                  <a:schemeClr val="tx1"/>
                </a:solidFill>
                <a:latin typeface="+mn-ea"/>
                <a:ea typeface="+mn-ea"/>
              </a:rPr>
              <a:t>64</a:t>
            </a:r>
          </a:p>
        </p:txBody>
      </p:sp>
      <p:sp>
        <p:nvSpPr>
          <p:cNvPr id="15" name="正方形/長方形 14"/>
          <p:cNvSpPr/>
          <p:nvPr/>
        </p:nvSpPr>
        <p:spPr>
          <a:xfrm>
            <a:off x="107504" y="655961"/>
            <a:ext cx="8928992" cy="828823"/>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貴法人（施設）の「地域貢献事業の実施状況」の登録、変更は下記の画面に入力します。</a:t>
            </a:r>
            <a:endParaRPr lang="en-US" altLang="ja-JP" sz="1800" dirty="0">
              <a:solidFill>
                <a:schemeClr val="tx1"/>
              </a:solidFill>
              <a:latin typeface="ＭＳ Ｐゴシック" panose="020B0600070205080204" pitchFamily="50" charset="-128"/>
            </a:endParaRPr>
          </a:p>
          <a:p>
            <a:pPr algn="r">
              <a:spcBef>
                <a:spcPct val="20000"/>
              </a:spcBef>
              <a:buClr>
                <a:schemeClr val="tx2"/>
              </a:buClr>
              <a:buSzPct val="60000"/>
              <a:defRPr/>
            </a:pPr>
            <a:r>
              <a:rPr lang="en-US" altLang="ja-JP" sz="1800" dirty="0">
                <a:solidFill>
                  <a:schemeClr val="tx1"/>
                </a:solidFill>
              </a:rPr>
              <a:t>※</a:t>
            </a:r>
            <a:r>
              <a:rPr lang="ja-JP" altLang="en-US" sz="1800" dirty="0">
                <a:solidFill>
                  <a:schemeClr val="tx1"/>
                </a:solidFill>
              </a:rPr>
              <a:t>地域貢献支援機能メニューの「地域貢献事業管理機能」でも登録・変更できます</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57" t="8232" r="1712"/>
          <a:stretch/>
        </p:blipFill>
        <p:spPr bwMode="auto">
          <a:xfrm>
            <a:off x="35496" y="1522028"/>
            <a:ext cx="9073008" cy="496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角丸四角形 8"/>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７－１　基本情報登録＜施設情報設定④＞</a:t>
            </a:r>
          </a:p>
        </p:txBody>
      </p:sp>
      <p:sp>
        <p:nvSpPr>
          <p:cNvPr id="10" name="角丸四角形 9"/>
          <p:cNvSpPr/>
          <p:nvPr/>
        </p:nvSpPr>
        <p:spPr>
          <a:xfrm>
            <a:off x="1763687" y="1571506"/>
            <a:ext cx="5328594" cy="3392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 10"/>
          <p:cNvSpPr/>
          <p:nvPr/>
        </p:nvSpPr>
        <p:spPr>
          <a:xfrm>
            <a:off x="1773130" y="2047294"/>
            <a:ext cx="5328594" cy="224580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角丸四角形吹き出し 15"/>
          <p:cNvSpPr/>
          <p:nvPr/>
        </p:nvSpPr>
        <p:spPr>
          <a:xfrm>
            <a:off x="7020273" y="2613473"/>
            <a:ext cx="2016224" cy="3168351"/>
          </a:xfrm>
          <a:prstGeom prst="wedgeRoundRectCallout">
            <a:avLst>
              <a:gd name="adj1" fmla="val -72268"/>
              <a:gd name="adj2" fmla="val -86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800" dirty="0">
                <a:solidFill>
                  <a:schemeClr val="tx1"/>
                </a:solidFill>
                <a:latin typeface="ＭＳ Ｐゴシック" panose="020B0600070205080204" pitchFamily="50" charset="-128"/>
              </a:rPr>
              <a:t>貴法人（福祉施設）において実施している「地域貢献事業</a:t>
            </a:r>
            <a:r>
              <a:rPr kumimoji="1" lang="ja-JP" altLang="en-US" sz="1800" dirty="0"/>
              <a:t>」の内容を登録・反映してください。複数の事業を実施している場合は、事業ごとに複数の登録をすることができます。</a:t>
            </a:r>
          </a:p>
        </p:txBody>
      </p:sp>
      <p:sp>
        <p:nvSpPr>
          <p:cNvPr id="14" name="角丸四角形吹き出し 13"/>
          <p:cNvSpPr/>
          <p:nvPr/>
        </p:nvSpPr>
        <p:spPr>
          <a:xfrm>
            <a:off x="107504" y="1841591"/>
            <a:ext cx="1944217" cy="1878258"/>
          </a:xfrm>
          <a:prstGeom prst="wedgeRoundRectCallout">
            <a:avLst>
              <a:gd name="adj1" fmla="val 67764"/>
              <a:gd name="adj2" fmla="val -470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800" dirty="0">
                <a:solidFill>
                  <a:schemeClr val="tx1"/>
                </a:solidFill>
                <a:latin typeface="ＭＳ Ｐゴシック" panose="020B0600070205080204" pitchFamily="50" charset="-128"/>
              </a:rPr>
              <a:t>貴法人（福祉施設）における</a:t>
            </a:r>
            <a:r>
              <a:rPr kumimoji="1" lang="ja-JP" altLang="en-US" sz="1800" dirty="0"/>
              <a:t>「生活困窮者レスキュー事業」の実施状況を選択してください。</a:t>
            </a:r>
            <a:endParaRPr kumimoji="1" lang="en-US" altLang="ja-JP" sz="1800" dirty="0"/>
          </a:p>
        </p:txBody>
      </p:sp>
      <p:sp>
        <p:nvSpPr>
          <p:cNvPr id="17" name="角丸四角形吹き出し 16"/>
          <p:cNvSpPr/>
          <p:nvPr/>
        </p:nvSpPr>
        <p:spPr>
          <a:xfrm>
            <a:off x="3419872" y="4941168"/>
            <a:ext cx="3234846" cy="1351608"/>
          </a:xfrm>
          <a:prstGeom prst="wedgeRoundRectCallout">
            <a:avLst>
              <a:gd name="adj1" fmla="val -57278"/>
              <a:gd name="adj2" fmla="val 1453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800" dirty="0">
                <a:solidFill>
                  <a:schemeClr val="tx1"/>
                </a:solidFill>
                <a:latin typeface="ＭＳ Ｐゴシック" panose="020B0600070205080204" pitchFamily="50" charset="-128"/>
              </a:rPr>
              <a:t>「社会貢献基金（特別部会費）の拠出」の項目は変更できません。大阪府社協にて拠出状況を反映します。</a:t>
            </a:r>
          </a:p>
        </p:txBody>
      </p:sp>
      <p:sp>
        <p:nvSpPr>
          <p:cNvPr id="12" name="角丸四角形 11"/>
          <p:cNvSpPr/>
          <p:nvPr/>
        </p:nvSpPr>
        <p:spPr>
          <a:xfrm>
            <a:off x="1850412" y="5653682"/>
            <a:ext cx="1281428" cy="36760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655310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25" y="1700808"/>
            <a:ext cx="8435547" cy="4742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a:xfrm>
            <a:off x="7004124" y="6492875"/>
            <a:ext cx="2133600" cy="365125"/>
          </a:xfrm>
        </p:spPr>
        <p:txBody>
          <a:bodyPr/>
          <a:lstStyle/>
          <a:p>
            <a:pPr>
              <a:defRPr/>
            </a:pPr>
            <a:r>
              <a:rPr lang="en-US" altLang="ja-JP" sz="1600" dirty="0">
                <a:solidFill>
                  <a:schemeClr val="tx1"/>
                </a:solidFill>
                <a:latin typeface="ＭＳ Ｐゴシック" panose="020B0600070205080204" pitchFamily="50" charset="-128"/>
              </a:rPr>
              <a:t>65</a:t>
            </a:r>
          </a:p>
        </p:txBody>
      </p:sp>
      <p:sp>
        <p:nvSpPr>
          <p:cNvPr id="9" name="正方形/長方形 8"/>
          <p:cNvSpPr/>
          <p:nvPr/>
        </p:nvSpPr>
        <p:spPr>
          <a:xfrm>
            <a:off x="107503" y="709243"/>
            <a:ext cx="8928993" cy="775541"/>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latin typeface="ＭＳ Ｐゴシック" panose="020B0600070205080204" pitchFamily="50" charset="-128"/>
              </a:rPr>
              <a:t>システムにログインする際に使用するパスワードを変更できます。セキュリティ向上のため、一定期間ごとに変更をお願いします。なお、「ログインＩＤ」は変更することはできません。</a:t>
            </a:r>
          </a:p>
        </p:txBody>
      </p:sp>
      <p:sp>
        <p:nvSpPr>
          <p:cNvPr id="11" name="角丸四角形 10"/>
          <p:cNvSpPr/>
          <p:nvPr/>
        </p:nvSpPr>
        <p:spPr>
          <a:xfrm>
            <a:off x="6948264" y="2627064"/>
            <a:ext cx="936105" cy="28803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吹き出し 11"/>
          <p:cNvSpPr/>
          <p:nvPr/>
        </p:nvSpPr>
        <p:spPr>
          <a:xfrm>
            <a:off x="6327314" y="3707184"/>
            <a:ext cx="2178004" cy="1201417"/>
          </a:xfrm>
          <a:prstGeom prst="wedgeRoundRectCallout">
            <a:avLst>
              <a:gd name="adj1" fmla="val 11838"/>
              <a:gd name="adj2" fmla="val -12773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800" dirty="0"/>
              <a:t>「基本情報登録」の</a:t>
            </a:r>
            <a:endParaRPr kumimoji="1" lang="en-US" altLang="ja-JP" sz="1800" dirty="0"/>
          </a:p>
          <a:p>
            <a:pPr algn="ctr"/>
            <a:r>
              <a:rPr kumimoji="1" lang="ja-JP" altLang="en-US" sz="1800" dirty="0"/>
              <a:t>メニューから</a:t>
            </a:r>
            <a:endParaRPr kumimoji="1" lang="en-US" altLang="ja-JP" sz="1800" dirty="0"/>
          </a:p>
          <a:p>
            <a:pPr algn="ctr"/>
            <a:r>
              <a:rPr lang="ja-JP" altLang="en-US" sz="1800" dirty="0"/>
              <a:t>「パスワード変更」</a:t>
            </a:r>
            <a:endParaRPr lang="en-US" altLang="ja-JP" sz="1800" dirty="0"/>
          </a:p>
          <a:p>
            <a:pPr algn="ctr"/>
            <a:r>
              <a:rPr lang="ja-JP" altLang="en-US" sz="1800" dirty="0"/>
              <a:t>をクリック</a:t>
            </a:r>
            <a:endParaRPr kumimoji="1" lang="ja-JP" altLang="en-US" sz="1800" dirty="0"/>
          </a:p>
        </p:txBody>
      </p:sp>
      <p:sp>
        <p:nvSpPr>
          <p:cNvPr id="10" name="角丸四角形 9"/>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７－２　基本情報登録＜パスワード変更＞</a:t>
            </a:r>
          </a:p>
        </p:txBody>
      </p:sp>
    </p:spTree>
    <p:extLst>
      <p:ext uri="{BB962C8B-B14F-4D97-AF65-F5344CB8AC3E}">
        <p14:creationId xmlns:p14="http://schemas.microsoft.com/office/powerpoint/2010/main" val="1752063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07503" y="566386"/>
            <a:ext cx="8856985" cy="1206430"/>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schemeClr val="tx1"/>
                </a:solidFill>
              </a:rPr>
              <a:t>この機能では、貴法人（施設）の 「総合生活相談員」として登録されているコミュニティソーシャルワーカー（</a:t>
            </a:r>
            <a:r>
              <a:rPr lang="en-US" altLang="ja-JP" sz="1800" dirty="0">
                <a:solidFill>
                  <a:schemeClr val="tx1"/>
                </a:solidFill>
              </a:rPr>
              <a:t>CSW</a:t>
            </a:r>
            <a:r>
              <a:rPr lang="ja-JP" altLang="en-US" sz="1800" dirty="0">
                <a:solidFill>
                  <a:schemeClr val="tx1"/>
                </a:solidFill>
              </a:rPr>
              <a:t>）や保育園のスマイルサポーターの情報を登録できます。登録した内容は「情報共有機能」メニューの「</a:t>
            </a:r>
            <a:r>
              <a:rPr lang="en-US" altLang="ja-JP" sz="1800" dirty="0">
                <a:solidFill>
                  <a:schemeClr val="tx1"/>
                </a:solidFill>
              </a:rPr>
              <a:t>CSW</a:t>
            </a:r>
            <a:r>
              <a:rPr lang="ja-JP" altLang="en-US" sz="1800" dirty="0">
                <a:solidFill>
                  <a:schemeClr val="tx1"/>
                </a:solidFill>
              </a:rPr>
              <a:t>・スマイルサポーター検索」で「大阪しあわせネットワーク」に参加する社会福祉法人（福祉施設）間で情報共有されます。</a:t>
            </a:r>
            <a:endParaRPr lang="en-US" altLang="ja-JP" sz="1800" dirty="0">
              <a:solidFill>
                <a:schemeClr val="tx1"/>
              </a:solidFill>
            </a:endParaRPr>
          </a:p>
        </p:txBody>
      </p:sp>
      <p:sp>
        <p:nvSpPr>
          <p:cNvPr id="11" name="スライド番号プレースホルダー 3"/>
          <p:cNvSpPr>
            <a:spLocks noGrp="1"/>
          </p:cNvSpPr>
          <p:nvPr>
            <p:ph type="sldNum" sz="quarter" idx="12"/>
          </p:nvPr>
        </p:nvSpPr>
        <p:spPr>
          <a:xfrm>
            <a:off x="6987232" y="6492875"/>
            <a:ext cx="2133600" cy="365125"/>
          </a:xfrm>
        </p:spPr>
        <p:txBody>
          <a:bodyPr/>
          <a:lstStyle/>
          <a:p>
            <a:pPr>
              <a:defRPr/>
            </a:pPr>
            <a:r>
              <a:rPr lang="en-US" altLang="ja-JP" sz="1600" dirty="0">
                <a:solidFill>
                  <a:schemeClr val="tx1"/>
                </a:solidFill>
                <a:latin typeface="+mn-ea"/>
                <a:ea typeface="+mn-ea"/>
              </a:rPr>
              <a:t>66</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67" y="1932342"/>
            <a:ext cx="8553554" cy="480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角丸四角形 8"/>
          <p:cNvSpPr/>
          <p:nvPr/>
        </p:nvSpPr>
        <p:spPr>
          <a:xfrm>
            <a:off x="7020271" y="3140968"/>
            <a:ext cx="936105" cy="28803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吹き出し 11"/>
          <p:cNvSpPr/>
          <p:nvPr/>
        </p:nvSpPr>
        <p:spPr>
          <a:xfrm>
            <a:off x="6327314" y="4221088"/>
            <a:ext cx="2178004" cy="1201417"/>
          </a:xfrm>
          <a:prstGeom prst="wedgeRoundRectCallout">
            <a:avLst>
              <a:gd name="adj1" fmla="val 11838"/>
              <a:gd name="adj2" fmla="val -12773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dirty="0"/>
              <a:t>「基本情報登録」のメニューから</a:t>
            </a:r>
            <a:r>
              <a:rPr lang="ja-JP" altLang="en-US" sz="1800" dirty="0"/>
              <a:t>「総合生活相談員管理」をクリック</a:t>
            </a:r>
            <a:endParaRPr kumimoji="1" lang="ja-JP" altLang="en-US" sz="1800" dirty="0"/>
          </a:p>
        </p:txBody>
      </p:sp>
      <p:sp>
        <p:nvSpPr>
          <p:cNvPr id="13" name="角丸四角形 12"/>
          <p:cNvSpPr/>
          <p:nvPr/>
        </p:nvSpPr>
        <p:spPr>
          <a:xfrm>
            <a:off x="6084167" y="2996952"/>
            <a:ext cx="936105" cy="28803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角丸四角形吹き出し 13"/>
          <p:cNvSpPr/>
          <p:nvPr/>
        </p:nvSpPr>
        <p:spPr>
          <a:xfrm>
            <a:off x="3707904" y="4221088"/>
            <a:ext cx="2178004" cy="1201417"/>
          </a:xfrm>
          <a:prstGeom prst="wedgeRoundRectCallout">
            <a:avLst>
              <a:gd name="adj1" fmla="val 65056"/>
              <a:gd name="adj2" fmla="val -13202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dirty="0"/>
              <a:t>新規登録・追加登録はここをクリックします。</a:t>
            </a:r>
          </a:p>
        </p:txBody>
      </p:sp>
      <p:sp>
        <p:nvSpPr>
          <p:cNvPr id="15" name="角丸四角形 14"/>
          <p:cNvSpPr/>
          <p:nvPr/>
        </p:nvSpPr>
        <p:spPr>
          <a:xfrm>
            <a:off x="1835696" y="3212976"/>
            <a:ext cx="1440160" cy="50405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角丸四角形吹き出し 15"/>
          <p:cNvSpPr/>
          <p:nvPr/>
        </p:nvSpPr>
        <p:spPr>
          <a:xfrm>
            <a:off x="251167" y="4221088"/>
            <a:ext cx="3240713" cy="1201417"/>
          </a:xfrm>
          <a:prstGeom prst="wedgeRoundRectCallout">
            <a:avLst>
              <a:gd name="adj1" fmla="val 27125"/>
              <a:gd name="adj2" fmla="val -9986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dirty="0"/>
              <a:t>登録されている</a:t>
            </a:r>
            <a:r>
              <a:rPr kumimoji="1" lang="en-US" altLang="ja-JP" sz="1800" dirty="0"/>
              <a:t>CSW</a:t>
            </a:r>
            <a:r>
              <a:rPr kumimoji="1" lang="ja-JP" altLang="en-US" sz="1800" dirty="0"/>
              <a:t>・スマイルサポーターの内容を追記、編集する場合は「総合生活相談員名」をクリックします</a:t>
            </a:r>
          </a:p>
        </p:txBody>
      </p:sp>
      <p:sp>
        <p:nvSpPr>
          <p:cNvPr id="17" name="角丸四角形 16"/>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７－３　基本情報登録＜総合生活相談員管理①＞</a:t>
            </a:r>
          </a:p>
        </p:txBody>
      </p:sp>
      <p:sp>
        <p:nvSpPr>
          <p:cNvPr id="18" name="正方形/長方形 17">
            <a:extLst>
              <a:ext uri="{FF2B5EF4-FFF2-40B4-BE49-F238E27FC236}">
                <a16:creationId xmlns:a16="http://schemas.microsoft.com/office/drawing/2014/main" id="{7264878A-BF46-4C0F-BBBC-D7C479B5F1BE}"/>
              </a:ext>
            </a:extLst>
          </p:cNvPr>
          <p:cNvSpPr/>
          <p:nvPr/>
        </p:nvSpPr>
        <p:spPr>
          <a:xfrm>
            <a:off x="55117" y="5509992"/>
            <a:ext cx="8856985" cy="991572"/>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0000"/>
              </a:spcBef>
              <a:buClr>
                <a:schemeClr val="tx2"/>
              </a:buClr>
              <a:buSzPct val="60000"/>
              <a:defRPr/>
            </a:pPr>
            <a:r>
              <a:rPr lang="ja-JP" altLang="en-US" sz="1800" dirty="0">
                <a:solidFill>
                  <a:prstClr val="black"/>
                </a:solidFill>
              </a:rPr>
              <a:t>貴法人（施設）の 「総合生活相談員」として登録されているコミュニティソーシャルワーカー（</a:t>
            </a:r>
            <a:r>
              <a:rPr lang="en-US" altLang="ja-JP" sz="1800" dirty="0">
                <a:solidFill>
                  <a:prstClr val="black"/>
                </a:solidFill>
              </a:rPr>
              <a:t>CSW</a:t>
            </a:r>
            <a:r>
              <a:rPr lang="ja-JP" altLang="en-US" sz="1800" dirty="0">
                <a:solidFill>
                  <a:prstClr val="black"/>
                </a:solidFill>
              </a:rPr>
              <a:t>）や保育園のスマイルサポーターの登録施設数がポータルサイトに連動しています。</a:t>
            </a:r>
            <a:endParaRPr lang="en-US" altLang="ja-JP" sz="1800" dirty="0">
              <a:solidFill>
                <a:schemeClr val="tx1"/>
              </a:solidFill>
            </a:endParaRPr>
          </a:p>
        </p:txBody>
      </p:sp>
    </p:spTree>
    <p:extLst>
      <p:ext uri="{BB962C8B-B14F-4D97-AF65-F5344CB8AC3E}">
        <p14:creationId xmlns:p14="http://schemas.microsoft.com/office/powerpoint/2010/main" val="2408639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t="11609" b="4720"/>
          <a:stretch/>
        </p:blipFill>
        <p:spPr>
          <a:xfrm>
            <a:off x="107503" y="1822003"/>
            <a:ext cx="8887462" cy="4180823"/>
          </a:xfrm>
          <a:prstGeom prst="rect">
            <a:avLst/>
          </a:prstGeom>
        </p:spPr>
      </p:pic>
      <p:sp>
        <p:nvSpPr>
          <p:cNvPr id="64514" name="Rectangle 3"/>
          <p:cNvSpPr>
            <a:spLocks noChangeArrowheads="1"/>
          </p:cNvSpPr>
          <p:nvPr/>
        </p:nvSpPr>
        <p:spPr bwMode="auto">
          <a:xfrm>
            <a:off x="-381000" y="774716"/>
            <a:ext cx="9906000" cy="5876925"/>
          </a:xfrm>
          <a:prstGeom prst="rect">
            <a:avLst/>
          </a:prstGeom>
          <a:noFill/>
          <a:ln w="9525">
            <a:noFill/>
            <a:miter lim="800000"/>
            <a:headEnd/>
            <a:tailEnd/>
          </a:ln>
        </p:spPr>
        <p:txBody>
          <a:bodyPr/>
          <a:lstStyle/>
          <a:p>
            <a:pPr>
              <a:spcBef>
                <a:spcPct val="20000"/>
              </a:spcBef>
              <a:buClr>
                <a:schemeClr val="tx2"/>
              </a:buClr>
              <a:buSzPct val="60000"/>
            </a:pPr>
            <a:r>
              <a:rPr lang="ja-JP" altLang="ja-JP" sz="1800" dirty="0"/>
              <a:t>　</a:t>
            </a:r>
            <a:endParaRPr lang="en-US" altLang="ja-JP" sz="1800" dirty="0"/>
          </a:p>
        </p:txBody>
      </p:sp>
      <p:sp>
        <p:nvSpPr>
          <p:cNvPr id="10" name="正方形/長方形 9"/>
          <p:cNvSpPr/>
          <p:nvPr/>
        </p:nvSpPr>
        <p:spPr>
          <a:xfrm>
            <a:off x="107503" y="725912"/>
            <a:ext cx="8856985" cy="908804"/>
          </a:xfrm>
          <a:prstGeom prst="rect">
            <a:avLst/>
          </a:prstGeom>
          <a:solidFill>
            <a:schemeClr val="bg1"/>
          </a:solid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800" dirty="0">
                <a:solidFill>
                  <a:schemeClr val="tx1"/>
                </a:solidFill>
              </a:rPr>
              <a:t>貴法人（施設）の</a:t>
            </a:r>
            <a:r>
              <a:rPr lang="en-US" altLang="ja-JP" sz="1800" dirty="0">
                <a:solidFill>
                  <a:schemeClr val="tx1"/>
                </a:solidFill>
              </a:rPr>
              <a:t>CSW</a:t>
            </a:r>
            <a:r>
              <a:rPr lang="ja-JP" altLang="en-US" sz="1800" dirty="0">
                <a:solidFill>
                  <a:schemeClr val="tx1"/>
                </a:solidFill>
              </a:rPr>
              <a:t>・スマイルサポーターを登録する場合、新規登録の場合は前画面の「新規相談員の追加」をクリック、すでに登録済みの内容を追記、編集する場合は前画面の「総合生活相談員名」をクリックし、下記の画面から内容を入力・編集します。</a:t>
            </a:r>
          </a:p>
        </p:txBody>
      </p:sp>
      <p:sp>
        <p:nvSpPr>
          <p:cNvPr id="11" name="スライド番号プレースホルダー 3"/>
          <p:cNvSpPr>
            <a:spLocks noGrp="1"/>
          </p:cNvSpPr>
          <p:nvPr>
            <p:ph type="sldNum" sz="quarter" idx="12"/>
          </p:nvPr>
        </p:nvSpPr>
        <p:spPr>
          <a:xfrm>
            <a:off x="6987232" y="6492875"/>
            <a:ext cx="2133600" cy="365125"/>
          </a:xfrm>
        </p:spPr>
        <p:txBody>
          <a:bodyPr/>
          <a:lstStyle/>
          <a:p>
            <a:pPr>
              <a:defRPr/>
            </a:pPr>
            <a:r>
              <a:rPr lang="en-US" altLang="ja-JP" sz="1600" dirty="0">
                <a:solidFill>
                  <a:schemeClr val="tx1"/>
                </a:solidFill>
                <a:latin typeface="+mn-ea"/>
                <a:ea typeface="+mn-ea"/>
              </a:rPr>
              <a:t>67</a:t>
            </a:r>
          </a:p>
        </p:txBody>
      </p:sp>
      <p:sp>
        <p:nvSpPr>
          <p:cNvPr id="12" name="角丸四角形吹き出し 11"/>
          <p:cNvSpPr/>
          <p:nvPr/>
        </p:nvSpPr>
        <p:spPr>
          <a:xfrm>
            <a:off x="3526532" y="1902930"/>
            <a:ext cx="2232249" cy="2220889"/>
          </a:xfrm>
          <a:prstGeom prst="wedgeRoundRectCallout">
            <a:avLst>
              <a:gd name="adj1" fmla="val -65056"/>
              <a:gd name="adj2" fmla="val 1748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800" dirty="0"/>
              <a:t>複数の</a:t>
            </a:r>
            <a:r>
              <a:rPr lang="en-US" altLang="ja-JP" sz="1800" dirty="0"/>
              <a:t>CSW</a:t>
            </a:r>
            <a:r>
              <a:rPr lang="ja-JP" altLang="en-US" sz="1800" dirty="0"/>
              <a:t>・スマイルサポーターが配置されている場合で、主な担当者が決まっている場合は「主担当者」欄にチェックします。</a:t>
            </a:r>
            <a:endParaRPr kumimoji="1" lang="ja-JP" altLang="en-US" sz="1800" dirty="0"/>
          </a:p>
        </p:txBody>
      </p:sp>
      <p:sp>
        <p:nvSpPr>
          <p:cNvPr id="14" name="角丸四角形 13"/>
          <p:cNvSpPr/>
          <p:nvPr/>
        </p:nvSpPr>
        <p:spPr>
          <a:xfrm>
            <a:off x="2051720" y="3293311"/>
            <a:ext cx="1080120" cy="2160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角丸四角形 14"/>
          <p:cNvSpPr/>
          <p:nvPr/>
        </p:nvSpPr>
        <p:spPr>
          <a:xfrm>
            <a:off x="2051720" y="4329295"/>
            <a:ext cx="3118312" cy="65134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角丸四角形吹き出し 16"/>
          <p:cNvSpPr/>
          <p:nvPr/>
        </p:nvSpPr>
        <p:spPr>
          <a:xfrm>
            <a:off x="5393944" y="4282171"/>
            <a:ext cx="3330773" cy="1720655"/>
          </a:xfrm>
          <a:prstGeom prst="wedgeRoundRectCallout">
            <a:avLst>
              <a:gd name="adj1" fmla="val -62900"/>
              <a:gd name="adj2" fmla="val -3267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spcBef>
                <a:spcPct val="20000"/>
              </a:spcBef>
              <a:buClr>
                <a:schemeClr val="tx2"/>
              </a:buClr>
              <a:buSzPct val="60000"/>
              <a:defRPr/>
            </a:pPr>
            <a:r>
              <a:rPr lang="en-US" altLang="ja-JP" sz="1800" dirty="0">
                <a:solidFill>
                  <a:schemeClr val="tx1"/>
                </a:solidFill>
              </a:rPr>
              <a:t>CSW</a:t>
            </a:r>
            <a:r>
              <a:rPr lang="ja-JP" altLang="en-US" sz="1800" dirty="0">
                <a:solidFill>
                  <a:schemeClr val="tx1"/>
                </a:solidFill>
              </a:rPr>
              <a:t>・スマイルサポーターの電子メールアドレスを登録することで、大阪しあわせネットワークに関する情報（研修会の案内など）を電子メールでも受け取ることができます。</a:t>
            </a:r>
            <a:endParaRPr lang="en-US" altLang="ja-JP" sz="1800" dirty="0">
              <a:solidFill>
                <a:schemeClr val="tx1"/>
              </a:solidFill>
            </a:endParaRPr>
          </a:p>
        </p:txBody>
      </p:sp>
      <p:sp>
        <p:nvSpPr>
          <p:cNvPr id="13" name="角丸四角形 12"/>
          <p:cNvSpPr/>
          <p:nvPr/>
        </p:nvSpPr>
        <p:spPr>
          <a:xfrm>
            <a:off x="2051720" y="5301208"/>
            <a:ext cx="1440160" cy="2880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角丸四角形吹き出し 15"/>
          <p:cNvSpPr/>
          <p:nvPr/>
        </p:nvSpPr>
        <p:spPr>
          <a:xfrm>
            <a:off x="149656" y="4703501"/>
            <a:ext cx="1759364" cy="2046549"/>
          </a:xfrm>
          <a:prstGeom prst="wedgeRoundRectCallout">
            <a:avLst>
              <a:gd name="adj1" fmla="val 62691"/>
              <a:gd name="adj2" fmla="val -1330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800" dirty="0"/>
              <a:t>複数の</a:t>
            </a:r>
            <a:r>
              <a:rPr lang="en-US" altLang="ja-JP" sz="1800" dirty="0"/>
              <a:t>CSW</a:t>
            </a:r>
            <a:r>
              <a:rPr lang="ja-JP" altLang="en-US" sz="1800" dirty="0"/>
              <a:t>・スマイルサポーターが登録されている場合の表示順番を変更できます。</a:t>
            </a:r>
            <a:endParaRPr kumimoji="1" lang="ja-JP" altLang="en-US" sz="1800" dirty="0"/>
          </a:p>
        </p:txBody>
      </p:sp>
      <p:sp>
        <p:nvSpPr>
          <p:cNvPr id="18" name="角丸四角形 17"/>
          <p:cNvSpPr/>
          <p:nvPr/>
        </p:nvSpPr>
        <p:spPr>
          <a:xfrm>
            <a:off x="34259" y="45973"/>
            <a:ext cx="8960900"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７－３　基本情報登録＜総合生活相談員管理②＞</a:t>
            </a:r>
          </a:p>
        </p:txBody>
      </p:sp>
    </p:spTree>
    <p:extLst>
      <p:ext uri="{BB962C8B-B14F-4D97-AF65-F5344CB8AC3E}">
        <p14:creationId xmlns:p14="http://schemas.microsoft.com/office/powerpoint/2010/main" val="1217214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6553200" y="6356350"/>
            <a:ext cx="2133600" cy="365125"/>
          </a:xfrm>
          <a:prstGeom prst="rect">
            <a:avLst/>
          </a:prstGeom>
        </p:spPr>
        <p:txBody>
          <a:bodyPr/>
          <a:lstStyle/>
          <a:p>
            <a:pPr>
              <a:defRPr/>
            </a:pPr>
            <a:fld id="{1A099CBC-602A-4B85-96BC-0FB85643B349}" type="slidenum">
              <a:rPr lang="ja-JP" altLang="en-US" smtClean="0">
                <a:solidFill>
                  <a:prstClr val="black">
                    <a:tint val="75000"/>
                  </a:prstClr>
                </a:solidFill>
              </a:rPr>
              <a:pPr>
                <a:defRPr/>
              </a:pPr>
              <a:t>68</a:t>
            </a:fld>
            <a:endParaRPr lang="ja-JP" altLang="en-US" dirty="0">
              <a:solidFill>
                <a:prstClr val="black">
                  <a:tint val="75000"/>
                </a:prstClr>
              </a:solidFill>
            </a:endParaRPr>
          </a:p>
        </p:txBody>
      </p:sp>
      <p:pic>
        <p:nvPicPr>
          <p:cNvPr id="7" name="図 6"/>
          <p:cNvPicPr>
            <a:picLocks noChangeAspect="1"/>
          </p:cNvPicPr>
          <p:nvPr/>
        </p:nvPicPr>
        <p:blipFill>
          <a:blip r:embed="rId2"/>
          <a:stretch>
            <a:fillRect/>
          </a:stretch>
        </p:blipFill>
        <p:spPr>
          <a:xfrm>
            <a:off x="179512" y="244631"/>
            <a:ext cx="1897984" cy="2056205"/>
          </a:xfrm>
          <a:prstGeom prst="rect">
            <a:avLst/>
          </a:prstGeom>
        </p:spPr>
      </p:pic>
      <p:pic>
        <p:nvPicPr>
          <p:cNvPr id="8" name="図 7"/>
          <p:cNvPicPr>
            <a:picLocks noChangeAspect="1"/>
          </p:cNvPicPr>
          <p:nvPr/>
        </p:nvPicPr>
        <p:blipFill>
          <a:blip r:embed="rId3"/>
          <a:stretch>
            <a:fillRect/>
          </a:stretch>
        </p:blipFill>
        <p:spPr>
          <a:xfrm>
            <a:off x="6012160" y="4277311"/>
            <a:ext cx="3130664" cy="2605408"/>
          </a:xfrm>
          <a:prstGeom prst="rect">
            <a:avLst/>
          </a:prstGeom>
        </p:spPr>
      </p:pic>
      <p:sp>
        <p:nvSpPr>
          <p:cNvPr id="19458" name="タイトル 1"/>
          <p:cNvSpPr>
            <a:spLocks noGrp="1"/>
          </p:cNvSpPr>
          <p:nvPr>
            <p:ph type="title"/>
          </p:nvPr>
        </p:nvSpPr>
        <p:spPr>
          <a:xfrm>
            <a:off x="395536" y="2132856"/>
            <a:ext cx="8406747" cy="3240360"/>
          </a:xfrm>
        </p:spPr>
        <p:txBody>
          <a:bodyPr/>
          <a:lstStyle/>
          <a:p>
            <a:pPr eaLnBrk="1" hangingPunct="1"/>
            <a:r>
              <a:rPr lang="ja-JP" altLang="en-US" sz="2400" dirty="0"/>
              <a:t>「大阪しあわせネットワーク支援システム」</a:t>
            </a:r>
            <a:br>
              <a:rPr lang="en-US" altLang="ja-JP" sz="2400" dirty="0"/>
            </a:br>
            <a:r>
              <a:rPr lang="ja-JP" altLang="en-US" sz="2400" dirty="0"/>
              <a:t>に関するお問い合わせ先</a:t>
            </a:r>
            <a:br>
              <a:rPr lang="en-US" altLang="ja-JP" sz="2400" dirty="0"/>
            </a:br>
            <a:br>
              <a:rPr lang="en-US" altLang="ja-JP" sz="2400" dirty="0"/>
            </a:br>
            <a:r>
              <a:rPr lang="ja-JP" altLang="en-US" sz="2400" dirty="0"/>
              <a:t>社会福祉法人 大阪府社会福祉協議会</a:t>
            </a:r>
            <a:br>
              <a:rPr lang="en-US" altLang="ja-JP" sz="2400" dirty="0"/>
            </a:br>
            <a:r>
              <a:rPr lang="ja-JP" altLang="en-US" sz="2400" dirty="0"/>
              <a:t>施設福祉部　社会貢献推進室</a:t>
            </a:r>
            <a:br>
              <a:rPr lang="en-US" altLang="ja-JP" sz="2400" dirty="0"/>
            </a:br>
            <a:r>
              <a:rPr lang="ja-JP" altLang="en-US" sz="2400" dirty="0"/>
              <a:t>電話（</a:t>
            </a:r>
            <a:r>
              <a:rPr lang="en-US" altLang="ja-JP" sz="2400" dirty="0"/>
              <a:t>06</a:t>
            </a:r>
            <a:r>
              <a:rPr lang="ja-JP" altLang="en-US" sz="2400" dirty="0"/>
              <a:t>）</a:t>
            </a:r>
            <a:r>
              <a:rPr lang="en-US" altLang="ja-JP" sz="2400" dirty="0"/>
              <a:t>6762-9488</a:t>
            </a:r>
            <a:r>
              <a:rPr lang="ja-JP" altLang="en-US" sz="2400" dirty="0"/>
              <a:t>　</a:t>
            </a:r>
            <a:r>
              <a:rPr lang="en-US" altLang="ja-JP" sz="2400" dirty="0"/>
              <a:t>FAX</a:t>
            </a:r>
            <a:r>
              <a:rPr lang="ja-JP" altLang="en-US" sz="2400" dirty="0"/>
              <a:t>（</a:t>
            </a:r>
            <a:r>
              <a:rPr lang="en-US" altLang="ja-JP" sz="2400" dirty="0"/>
              <a:t>06</a:t>
            </a:r>
            <a:r>
              <a:rPr lang="ja-JP" altLang="en-US" sz="2400" dirty="0"/>
              <a:t>）</a:t>
            </a:r>
            <a:r>
              <a:rPr lang="en-US" altLang="ja-JP" sz="2400" dirty="0"/>
              <a:t>6762-9472</a:t>
            </a:r>
            <a:endParaRPr lang="ja-JP" altLang="en-US" sz="2400" dirty="0"/>
          </a:p>
        </p:txBody>
      </p:sp>
      <p:pic>
        <p:nvPicPr>
          <p:cNvPr id="6" name="図 5"/>
          <p:cNvPicPr>
            <a:picLocks noChangeAspect="1"/>
          </p:cNvPicPr>
          <p:nvPr/>
        </p:nvPicPr>
        <p:blipFill>
          <a:blip r:embed="rId4"/>
          <a:stretch>
            <a:fillRect/>
          </a:stretch>
        </p:blipFill>
        <p:spPr>
          <a:xfrm>
            <a:off x="6496604" y="115329"/>
            <a:ext cx="2646220" cy="1369456"/>
          </a:xfrm>
          <a:prstGeom prst="rect">
            <a:avLst/>
          </a:prstGeom>
        </p:spPr>
      </p:pic>
    </p:spTree>
    <p:extLst>
      <p:ext uri="{BB962C8B-B14F-4D97-AF65-F5344CB8AC3E}">
        <p14:creationId xmlns:p14="http://schemas.microsoft.com/office/powerpoint/2010/main" val="300876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a:xfrm>
            <a:off x="7010400" y="6462577"/>
            <a:ext cx="2133600" cy="365125"/>
          </a:xfrm>
        </p:spPr>
        <p:txBody>
          <a:bodyPr/>
          <a:lstStyle/>
          <a:p>
            <a:pPr algn="r"/>
            <a:r>
              <a:rPr lang="en-US" altLang="ja-JP" dirty="0">
                <a:solidFill>
                  <a:prstClr val="black"/>
                </a:solidFill>
              </a:rPr>
              <a:t>7</a:t>
            </a:r>
            <a:endParaRPr lang="en-US" dirty="0">
              <a:solidFill>
                <a:prstClr val="black"/>
              </a:solidFill>
            </a:endParaRPr>
          </a:p>
        </p:txBody>
      </p:sp>
      <p:pic>
        <p:nvPicPr>
          <p:cNvPr id="5" name="図 4"/>
          <p:cNvPicPr>
            <a:picLocks noChangeAspect="1"/>
          </p:cNvPicPr>
          <p:nvPr/>
        </p:nvPicPr>
        <p:blipFill rotWithShape="1">
          <a:blip r:embed="rId3"/>
          <a:srcRect l="16303" t="11757" r="16797" b="4012"/>
          <a:stretch/>
        </p:blipFill>
        <p:spPr>
          <a:xfrm>
            <a:off x="1254989" y="2126833"/>
            <a:ext cx="6624736" cy="4689420"/>
          </a:xfrm>
          <a:prstGeom prst="rect">
            <a:avLst/>
          </a:prstGeom>
          <a:ln>
            <a:solidFill>
              <a:schemeClr val="tx1"/>
            </a:solidFill>
          </a:ln>
        </p:spPr>
      </p:pic>
      <p:sp>
        <p:nvSpPr>
          <p:cNvPr id="3" name="正方形/長方形 2"/>
          <p:cNvSpPr/>
          <p:nvPr/>
        </p:nvSpPr>
        <p:spPr>
          <a:xfrm>
            <a:off x="251520" y="620688"/>
            <a:ext cx="8639244" cy="1309199"/>
          </a:xfrm>
          <a:prstGeom prst="rect">
            <a:avLst/>
          </a:prstGeom>
          <a:no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システムへの「ログイン画面」が表示されるので、各会員施設の「ログイン</a:t>
            </a:r>
            <a:r>
              <a:rPr lang="en-US" altLang="ja-JP" dirty="0">
                <a:solidFill>
                  <a:schemeClr val="tx1"/>
                </a:solidFill>
                <a:latin typeface="+mn-ea"/>
              </a:rPr>
              <a:t>ID</a:t>
            </a:r>
            <a:r>
              <a:rPr lang="ja-JP" altLang="en-US" dirty="0">
                <a:solidFill>
                  <a:schemeClr val="tx1"/>
                </a:solidFill>
                <a:latin typeface="+mn-ea"/>
              </a:rPr>
              <a:t>」と「パスワード」を入力してください。</a:t>
            </a:r>
            <a:endParaRPr lang="en-US" altLang="ja-JP" dirty="0">
              <a:solidFill>
                <a:schemeClr val="tx1"/>
              </a:solidFill>
              <a:latin typeface="+mn-ea"/>
            </a:endParaRPr>
          </a:p>
          <a:p>
            <a:endParaRPr lang="en-US" altLang="ja-JP" sz="1050" dirty="0">
              <a:solidFill>
                <a:schemeClr val="tx1"/>
              </a:solidFill>
              <a:latin typeface="+mn-ea"/>
            </a:endParaRPr>
          </a:p>
          <a:p>
            <a:pPr algn="ctr"/>
            <a:r>
              <a:rPr lang="en-US" altLang="ja-JP" dirty="0">
                <a:solidFill>
                  <a:schemeClr val="tx1"/>
                </a:solidFill>
                <a:latin typeface="+mn-ea"/>
              </a:rPr>
              <a:t>※</a:t>
            </a:r>
            <a:r>
              <a:rPr lang="ja-JP" altLang="en-US" dirty="0">
                <a:solidFill>
                  <a:schemeClr val="tx1"/>
                </a:solidFill>
                <a:latin typeface="+mn-ea"/>
              </a:rPr>
              <a:t>このログイン画面のページを「お気に入り」登録すると便利です</a:t>
            </a:r>
            <a:endParaRPr kumimoji="1" lang="ja-JP" altLang="en-US" dirty="0"/>
          </a:p>
        </p:txBody>
      </p:sp>
      <p:sp>
        <p:nvSpPr>
          <p:cNvPr id="8" name="角丸四角形 7"/>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２．「大阪しあわせネットワーク支援システム」のアクセス方法②</a:t>
            </a:r>
            <a:endParaRPr lang="en-US" altLang="ja-JP" sz="2400" dirty="0"/>
          </a:p>
        </p:txBody>
      </p:sp>
      <p:sp>
        <p:nvSpPr>
          <p:cNvPr id="10" name="角丸四角形 9"/>
          <p:cNvSpPr/>
          <p:nvPr/>
        </p:nvSpPr>
        <p:spPr>
          <a:xfrm>
            <a:off x="3526169" y="4821057"/>
            <a:ext cx="1909927" cy="63483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971600" y="5479856"/>
            <a:ext cx="2859497" cy="1121530"/>
          </a:xfrm>
          <a:prstGeom prst="wedgeRoundRectCallout">
            <a:avLst>
              <a:gd name="adj1" fmla="val 47975"/>
              <a:gd name="adj2" fmla="val -6848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ログイン</a:t>
            </a:r>
            <a:r>
              <a:rPr kumimoji="1" lang="en-US" altLang="ja-JP" dirty="0"/>
              <a:t>ID</a:t>
            </a:r>
            <a:r>
              <a:rPr kumimoji="1" lang="ja-JP" altLang="en-US" dirty="0"/>
              <a:t>・</a:t>
            </a:r>
            <a:r>
              <a:rPr lang="ja-JP" altLang="en-US" dirty="0"/>
              <a:t>パスワード</a:t>
            </a:r>
            <a:endParaRPr lang="en-US" altLang="ja-JP" dirty="0"/>
          </a:p>
          <a:p>
            <a:pPr algn="r"/>
            <a:r>
              <a:rPr lang="ja-JP" altLang="en-US" dirty="0"/>
              <a:t>を</a:t>
            </a:r>
            <a:r>
              <a:rPr kumimoji="1" lang="ja-JP" altLang="en-US" dirty="0"/>
              <a:t>入力する</a:t>
            </a:r>
          </a:p>
        </p:txBody>
      </p:sp>
    </p:spTree>
    <p:extLst>
      <p:ext uri="{BB962C8B-B14F-4D97-AF65-F5344CB8AC3E}">
        <p14:creationId xmlns:p14="http://schemas.microsoft.com/office/powerpoint/2010/main" val="108615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a:xfrm>
            <a:off x="7010400" y="6462577"/>
            <a:ext cx="2133600" cy="365125"/>
          </a:xfrm>
        </p:spPr>
        <p:txBody>
          <a:bodyPr/>
          <a:lstStyle/>
          <a:p>
            <a:pPr algn="r"/>
            <a:r>
              <a:rPr lang="en-US" altLang="ja-JP" dirty="0">
                <a:solidFill>
                  <a:prstClr val="black"/>
                </a:solidFill>
              </a:rPr>
              <a:t>8</a:t>
            </a:r>
            <a:endParaRPr lang="en-US" dirty="0">
              <a:solidFill>
                <a:prstClr val="black"/>
              </a:solidFill>
            </a:endParaRPr>
          </a:p>
        </p:txBody>
      </p:sp>
      <p:pic>
        <p:nvPicPr>
          <p:cNvPr id="5" name="図 4"/>
          <p:cNvPicPr>
            <a:picLocks noChangeAspect="1"/>
          </p:cNvPicPr>
          <p:nvPr/>
        </p:nvPicPr>
        <p:blipFill rotWithShape="1">
          <a:blip r:embed="rId3"/>
          <a:srcRect l="16303" t="11757" r="16797" b="4012"/>
          <a:stretch/>
        </p:blipFill>
        <p:spPr>
          <a:xfrm>
            <a:off x="1254989" y="2168191"/>
            <a:ext cx="6624736" cy="4689420"/>
          </a:xfrm>
          <a:prstGeom prst="rect">
            <a:avLst/>
          </a:prstGeom>
          <a:ln>
            <a:solidFill>
              <a:schemeClr val="tx1"/>
            </a:solidFill>
          </a:ln>
        </p:spPr>
      </p:pic>
      <p:sp>
        <p:nvSpPr>
          <p:cNvPr id="3" name="正方形/長方形 2"/>
          <p:cNvSpPr/>
          <p:nvPr/>
        </p:nvSpPr>
        <p:spPr>
          <a:xfrm>
            <a:off x="252378" y="532039"/>
            <a:ext cx="8639244" cy="1517594"/>
          </a:xfrm>
          <a:prstGeom prst="rect">
            <a:avLst/>
          </a:prstGeom>
          <a:no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「ログイン画面」にて、「ログイン</a:t>
            </a:r>
            <a:r>
              <a:rPr lang="en-US" altLang="ja-JP" dirty="0">
                <a:solidFill>
                  <a:schemeClr val="tx1"/>
                </a:solidFill>
                <a:latin typeface="+mn-ea"/>
              </a:rPr>
              <a:t>ID</a:t>
            </a:r>
            <a:r>
              <a:rPr lang="ja-JP" altLang="en-US" dirty="0">
                <a:solidFill>
                  <a:schemeClr val="tx1"/>
                </a:solidFill>
                <a:latin typeface="+mn-ea"/>
              </a:rPr>
              <a:t>」と「パスワード」を入力後、画像選択の画面が（下記の場合は信号機）現れるので、選択してください。</a:t>
            </a:r>
            <a:endParaRPr lang="en-US" altLang="ja-JP" dirty="0">
              <a:solidFill>
                <a:schemeClr val="tx1"/>
              </a:solidFill>
              <a:latin typeface="+mn-ea"/>
            </a:endParaRPr>
          </a:p>
          <a:p>
            <a:r>
              <a:rPr lang="en-US" altLang="ja-JP" u="sng" dirty="0">
                <a:solidFill>
                  <a:schemeClr val="tx1"/>
                </a:solidFill>
                <a:latin typeface="+mn-ea"/>
              </a:rPr>
              <a:t>※</a:t>
            </a:r>
            <a:r>
              <a:rPr lang="ja-JP" altLang="en-US" u="sng" dirty="0">
                <a:solidFill>
                  <a:schemeClr val="tx1"/>
                </a:solidFill>
                <a:latin typeface="+mn-ea"/>
              </a:rPr>
              <a:t>画像選択は毎ログイン時に出るものではありません。また、誤った選択をした場合は別の画像が現れますので、再度選択し直してください。</a:t>
            </a:r>
            <a:endParaRPr kumimoji="1" lang="ja-JP" altLang="en-US" u="sng" dirty="0"/>
          </a:p>
        </p:txBody>
      </p:sp>
      <p:sp>
        <p:nvSpPr>
          <p:cNvPr id="8" name="角丸四角形 7"/>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２．「大阪しあわせネットワーク支援システム」のアクセス方法③</a:t>
            </a:r>
            <a:endParaRPr lang="en-US" altLang="ja-JP" sz="2400" dirty="0"/>
          </a:p>
        </p:txBody>
      </p:sp>
      <p:sp>
        <p:nvSpPr>
          <p:cNvPr id="9" name="角丸四角形吹き出し 8"/>
          <p:cNvSpPr/>
          <p:nvPr/>
        </p:nvSpPr>
        <p:spPr>
          <a:xfrm>
            <a:off x="611560" y="5348571"/>
            <a:ext cx="2859497" cy="1121530"/>
          </a:xfrm>
          <a:prstGeom prst="wedgeRoundRectCallout">
            <a:avLst>
              <a:gd name="adj1" fmla="val 47975"/>
              <a:gd name="adj2" fmla="val -6848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800" dirty="0"/>
              <a:t>内容に従い画像（キャプチャ）を選択する</a:t>
            </a:r>
          </a:p>
        </p:txBody>
      </p:sp>
      <p:pic>
        <p:nvPicPr>
          <p:cNvPr id="6" name="図 5">
            <a:extLst>
              <a:ext uri="{FF2B5EF4-FFF2-40B4-BE49-F238E27FC236}">
                <a16:creationId xmlns:a16="http://schemas.microsoft.com/office/drawing/2014/main" id="{9EFDD5EC-4926-4486-90F8-4ADB29F58A9C}"/>
              </a:ext>
            </a:extLst>
          </p:cNvPr>
          <p:cNvPicPr>
            <a:picLocks noChangeAspect="1"/>
          </p:cNvPicPr>
          <p:nvPr/>
        </p:nvPicPr>
        <p:blipFill>
          <a:blip r:embed="rId4"/>
          <a:stretch>
            <a:fillRect/>
          </a:stretch>
        </p:blipFill>
        <p:spPr>
          <a:xfrm>
            <a:off x="3607803" y="2990640"/>
            <a:ext cx="1773811" cy="2489216"/>
          </a:xfrm>
          <a:prstGeom prst="rect">
            <a:avLst/>
          </a:prstGeom>
        </p:spPr>
      </p:pic>
    </p:spTree>
    <p:extLst>
      <p:ext uri="{BB962C8B-B14F-4D97-AF65-F5344CB8AC3E}">
        <p14:creationId xmlns:p14="http://schemas.microsoft.com/office/powerpoint/2010/main" val="378009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C667A2E4-B086-CE96-B396-38C5214ECC19}"/>
              </a:ext>
            </a:extLst>
          </p:cNvPr>
          <p:cNvPicPr>
            <a:picLocks noChangeAspect="1"/>
          </p:cNvPicPr>
          <p:nvPr/>
        </p:nvPicPr>
        <p:blipFill>
          <a:blip r:embed="rId3"/>
          <a:stretch>
            <a:fillRect/>
          </a:stretch>
        </p:blipFill>
        <p:spPr>
          <a:xfrm>
            <a:off x="31354" y="1336971"/>
            <a:ext cx="9144000" cy="5159712"/>
          </a:xfrm>
          <a:prstGeom prst="rect">
            <a:avLst/>
          </a:prstGeom>
        </p:spPr>
      </p:pic>
      <p:sp>
        <p:nvSpPr>
          <p:cNvPr id="2" name="スライド番号プレースホルダー 1"/>
          <p:cNvSpPr>
            <a:spLocks noGrp="1"/>
          </p:cNvSpPr>
          <p:nvPr>
            <p:ph type="sldNum" sz="quarter" idx="11"/>
          </p:nvPr>
        </p:nvSpPr>
        <p:spPr>
          <a:xfrm>
            <a:off x="7006968" y="6469335"/>
            <a:ext cx="2133600" cy="365125"/>
          </a:xfrm>
        </p:spPr>
        <p:txBody>
          <a:bodyPr/>
          <a:lstStyle/>
          <a:p>
            <a:pPr algn="r"/>
            <a:fld id="{D4C49B74-5DB2-4B03-B1D2-7F6A3C51C318}" type="slidenum">
              <a:rPr lang="en-US" smtClean="0">
                <a:solidFill>
                  <a:prstClr val="black"/>
                </a:solidFill>
              </a:rPr>
              <a:pPr algn="r"/>
              <a:t>9</a:t>
            </a:fld>
            <a:endParaRPr lang="en-US" dirty="0">
              <a:solidFill>
                <a:prstClr val="black"/>
              </a:solidFill>
            </a:endParaRPr>
          </a:p>
        </p:txBody>
      </p:sp>
      <p:sp>
        <p:nvSpPr>
          <p:cNvPr id="15" name="正方形/長方形 14"/>
          <p:cNvSpPr/>
          <p:nvPr/>
        </p:nvSpPr>
        <p:spPr>
          <a:xfrm>
            <a:off x="192624" y="528910"/>
            <a:ext cx="8640960" cy="733260"/>
          </a:xfrm>
          <a:prstGeom prst="rect">
            <a:avLst/>
          </a:prstGeom>
          <a:noFill/>
          <a:ln>
            <a:solidFill>
              <a:srgbClr val="E7326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各機能を使う場合は、画面上部の機能の名称にカーソルを合わせると、使用可能な機能メニューが展開されます。　</a:t>
            </a:r>
            <a:r>
              <a:rPr lang="en-US" altLang="ja-JP" dirty="0">
                <a:solidFill>
                  <a:schemeClr val="tx1"/>
                </a:solidFill>
                <a:latin typeface="+mn-ea"/>
              </a:rPr>
              <a:t>※</a:t>
            </a:r>
            <a:r>
              <a:rPr lang="ja-JP" altLang="en-US" dirty="0">
                <a:solidFill>
                  <a:schemeClr val="tx1"/>
                </a:solidFill>
                <a:latin typeface="+mn-ea"/>
              </a:rPr>
              <a:t>本システム共通の操作です。</a:t>
            </a:r>
            <a:endParaRPr lang="en-US" altLang="ja-JP" dirty="0">
              <a:solidFill>
                <a:schemeClr val="tx1"/>
              </a:solidFill>
              <a:latin typeface="+mn-ea"/>
            </a:endParaRPr>
          </a:p>
        </p:txBody>
      </p:sp>
      <p:sp>
        <p:nvSpPr>
          <p:cNvPr id="5" name="角丸四角形 4"/>
          <p:cNvSpPr/>
          <p:nvPr/>
        </p:nvSpPr>
        <p:spPr>
          <a:xfrm>
            <a:off x="31278" y="2009131"/>
            <a:ext cx="7164288" cy="38379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0" y="2753515"/>
            <a:ext cx="2164882" cy="1711564"/>
          </a:xfrm>
          <a:prstGeom prst="wedgeRoundRectCallout">
            <a:avLst>
              <a:gd name="adj1" fmla="val -23894"/>
              <a:gd name="adj2" fmla="val -7526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使用したい機能は</a:t>
            </a:r>
            <a:r>
              <a:rPr lang="ja-JP" altLang="en-US" dirty="0"/>
              <a:t>画面上部の</a:t>
            </a:r>
            <a:r>
              <a:rPr kumimoji="1" lang="ja-JP" altLang="en-US" dirty="0"/>
              <a:t>「メニュー」から選びます。</a:t>
            </a:r>
          </a:p>
        </p:txBody>
      </p:sp>
      <p:sp>
        <p:nvSpPr>
          <p:cNvPr id="16" name="角丸四角形 15"/>
          <p:cNvSpPr/>
          <p:nvPr/>
        </p:nvSpPr>
        <p:spPr>
          <a:xfrm>
            <a:off x="7318952" y="2079330"/>
            <a:ext cx="1800200" cy="121588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5222498" y="3960132"/>
            <a:ext cx="3890148" cy="971096"/>
          </a:xfrm>
          <a:prstGeom prst="wedgeRoundRectCallout">
            <a:avLst>
              <a:gd name="adj1" fmla="val 27735"/>
              <a:gd name="adj2" fmla="val -12937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メニューにカーソルを合わせると</a:t>
            </a:r>
            <a:endParaRPr kumimoji="1" lang="en-US" altLang="ja-JP" dirty="0"/>
          </a:p>
          <a:p>
            <a:pPr algn="ctr"/>
            <a:r>
              <a:rPr lang="ja-JP" altLang="en-US" dirty="0"/>
              <a:t>使用可能な機能のメニューが</a:t>
            </a:r>
            <a:endParaRPr lang="en-US" altLang="ja-JP" dirty="0"/>
          </a:p>
          <a:p>
            <a:pPr algn="ctr"/>
            <a:r>
              <a:rPr lang="ja-JP" altLang="en-US" dirty="0"/>
              <a:t>展開されます。</a:t>
            </a:r>
            <a:endParaRPr kumimoji="1" lang="ja-JP" altLang="en-US" dirty="0"/>
          </a:p>
        </p:txBody>
      </p:sp>
      <p:sp>
        <p:nvSpPr>
          <p:cNvPr id="10" name="角丸四角形 9"/>
          <p:cNvSpPr/>
          <p:nvPr/>
        </p:nvSpPr>
        <p:spPr>
          <a:xfrm>
            <a:off x="93265" y="33355"/>
            <a:ext cx="8948184" cy="435032"/>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３．「</a:t>
            </a:r>
            <a:r>
              <a:rPr lang="en-US" altLang="ja-JP" sz="2400" dirty="0"/>
              <a:t>TOP</a:t>
            </a:r>
            <a:r>
              <a:rPr lang="ja-JP" altLang="en-US" sz="2400" dirty="0"/>
              <a:t>画面」について①</a:t>
            </a:r>
            <a:endParaRPr lang="en-US" altLang="ja-JP" sz="2400" dirty="0"/>
          </a:p>
        </p:txBody>
      </p:sp>
      <p:sp>
        <p:nvSpPr>
          <p:cNvPr id="13" name="角丸四角形 8">
            <a:extLst>
              <a:ext uri="{FF2B5EF4-FFF2-40B4-BE49-F238E27FC236}">
                <a16:creationId xmlns:a16="http://schemas.microsoft.com/office/drawing/2014/main" id="{AC1C6467-7DDD-E34C-8168-6828DB41AC4B}"/>
              </a:ext>
            </a:extLst>
          </p:cNvPr>
          <p:cNvSpPr/>
          <p:nvPr/>
        </p:nvSpPr>
        <p:spPr>
          <a:xfrm>
            <a:off x="6660232" y="1379130"/>
            <a:ext cx="1944216" cy="226843"/>
          </a:xfrm>
          <a:prstGeom prst="roundRect">
            <a:avLst>
              <a:gd name="adj" fmla="val 5000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吹き出し 6">
            <a:extLst>
              <a:ext uri="{FF2B5EF4-FFF2-40B4-BE49-F238E27FC236}">
                <a16:creationId xmlns:a16="http://schemas.microsoft.com/office/drawing/2014/main" id="{EFCF88DD-AFFD-82F5-7F70-BD1A26000190}"/>
              </a:ext>
            </a:extLst>
          </p:cNvPr>
          <p:cNvSpPr/>
          <p:nvPr/>
        </p:nvSpPr>
        <p:spPr>
          <a:xfrm>
            <a:off x="2771800" y="1373313"/>
            <a:ext cx="3858242" cy="383792"/>
          </a:xfrm>
          <a:prstGeom prst="wedgeRoundRectCallout">
            <a:avLst>
              <a:gd name="adj1" fmla="val 55643"/>
              <a:gd name="adj2" fmla="val -1660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800" dirty="0"/>
              <a:t>貴施設の法人名・施設名が表示</a:t>
            </a:r>
          </a:p>
        </p:txBody>
      </p:sp>
    </p:spTree>
    <p:extLst>
      <p:ext uri="{BB962C8B-B14F-4D97-AF65-F5344CB8AC3E}">
        <p14:creationId xmlns:p14="http://schemas.microsoft.com/office/powerpoint/2010/main" val="2599128681"/>
      </p:ext>
    </p:extLst>
  </p:cSld>
  <p:clrMapOvr>
    <a:masterClrMapping/>
  </p:clrMapOvr>
</p:sld>
</file>

<file path=ppt/theme/theme1.xml><?xml version="1.0" encoding="utf-8"?>
<a:theme xmlns:a="http://schemas.openxmlformats.org/drawingml/2006/main" name="白棚と切花">
  <a:themeElements>
    <a:clrScheme name="白棚と切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白棚と切花">
      <a:majorFont>
        <a:latin typeface="HG丸ｺﾞｼｯｸM-PRO"/>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tx2"/>
          </a:buClr>
          <a:buSzPct val="60000"/>
          <a:buFontTx/>
          <a:buNone/>
          <a:tabLst/>
          <a:defRPr kumimoji="1" lang="ja-JP" altLang="en-US" sz="2000" b="0" i="0" u="none" strike="noStrike" cap="none" normalizeH="0" baseline="0" smtClean="0">
            <a:ln>
              <a:noFill/>
            </a:ln>
            <a:solidFill>
              <a:srgbClr val="008000"/>
            </a:solidFill>
            <a:effectLst/>
            <a:latin typeface="Garamond" pitchFamily="18"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tx2"/>
          </a:buClr>
          <a:buSzPct val="60000"/>
          <a:buFontTx/>
          <a:buNone/>
          <a:tabLst/>
          <a:defRPr kumimoji="1" lang="ja-JP" altLang="en-US" sz="2000" b="0" i="0" u="none" strike="noStrike" cap="none" normalizeH="0" baseline="0" smtClean="0">
            <a:ln>
              <a:noFill/>
            </a:ln>
            <a:solidFill>
              <a:srgbClr val="008000"/>
            </a:solidFill>
            <a:effectLst/>
            <a:latin typeface="Garamond" pitchFamily="18" charset="0"/>
            <a:ea typeface="ＭＳ Ｐゴシック" pitchFamily="50" charset="-128"/>
          </a:defRPr>
        </a:defPPr>
      </a:lstStyle>
    </a:lnDef>
  </a:objectDefaults>
  <a:extraClrSchemeLst>
    <a:extraClrScheme>
      <a:clrScheme name="白棚と切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白棚と切花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白棚と切花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白棚と切花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白棚と切花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白棚と切花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白棚と切花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白棚と切花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白棚と切花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白棚と切花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白棚と切花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白棚と切花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8965</TotalTime>
  <Words>7706</Words>
  <Application>Microsoft Office PowerPoint</Application>
  <PresentationFormat>画面に合わせる (4:3)</PresentationFormat>
  <Paragraphs>567</Paragraphs>
  <Slides>68</Slides>
  <Notes>29</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68</vt:i4>
      </vt:variant>
    </vt:vector>
  </HeadingPairs>
  <TitlesOfParts>
    <vt:vector size="81" baseType="lpstr">
      <vt:lpstr>HGP創英角ﾎﾟｯﾌﾟ体</vt:lpstr>
      <vt:lpstr>HGS創英角ﾎﾟｯﾌﾟ体</vt:lpstr>
      <vt:lpstr>HG丸ｺﾞｼｯｸM-PRO</vt:lpstr>
      <vt:lpstr>HG創英角ﾎﾟｯﾌﾟ体</vt:lpstr>
      <vt:lpstr>ＭＳ Ｐゴシック</vt:lpstr>
      <vt:lpstr>ＭＳ ゴシック</vt:lpstr>
      <vt:lpstr>Arial</vt:lpstr>
      <vt:lpstr>Calibri</vt:lpstr>
      <vt:lpstr>Corbel</vt:lpstr>
      <vt:lpstr>Garamond</vt:lpstr>
      <vt:lpstr>白棚と切花</vt:lpstr>
      <vt:lpstr>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「大阪しあわせネットワーク支援システム」 に関するお問い合わせ先  社会福祉法人 大阪府社会福祉協議会 施設福祉部　社会貢献推進室 電話（06）6762-9488　FAX（06）6762-9472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PC3-3-1</dc:creator>
  <cp:lastModifiedBy>PC3-3-2</cp:lastModifiedBy>
  <cp:revision>178</cp:revision>
  <cp:lastPrinted>2023-06-26T02:33:35Z</cp:lastPrinted>
  <dcterms:created xsi:type="dcterms:W3CDTF">2008-04-30T07:48:48Z</dcterms:created>
  <dcterms:modified xsi:type="dcterms:W3CDTF">2023-06-26T02:33:43Z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TC101744011041</vt:lpwstr>
  </property>
</Properties>
</file>